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123"/>
  </p:notesMasterIdLst>
  <p:sldIdLst>
    <p:sldId id="792" r:id="rId2"/>
    <p:sldId id="527" r:id="rId3"/>
    <p:sldId id="793" r:id="rId4"/>
    <p:sldId id="794" r:id="rId5"/>
    <p:sldId id="528" r:id="rId6"/>
    <p:sldId id="525" r:id="rId7"/>
    <p:sldId id="529" r:id="rId8"/>
    <p:sldId id="530" r:id="rId9"/>
    <p:sldId id="531" r:id="rId10"/>
    <p:sldId id="534" r:id="rId11"/>
    <p:sldId id="535" r:id="rId12"/>
    <p:sldId id="536" r:id="rId13"/>
    <p:sldId id="537" r:id="rId14"/>
    <p:sldId id="685" r:id="rId15"/>
    <p:sldId id="686" r:id="rId16"/>
    <p:sldId id="688" r:id="rId17"/>
    <p:sldId id="538" r:id="rId18"/>
    <p:sldId id="682" r:id="rId19"/>
    <p:sldId id="678" r:id="rId20"/>
    <p:sldId id="680" r:id="rId21"/>
    <p:sldId id="683" r:id="rId22"/>
    <p:sldId id="679" r:id="rId23"/>
    <p:sldId id="693" r:id="rId24"/>
    <p:sldId id="694" r:id="rId25"/>
    <p:sldId id="695" r:id="rId26"/>
    <p:sldId id="660" r:id="rId27"/>
    <p:sldId id="661" r:id="rId28"/>
    <p:sldId id="662" r:id="rId29"/>
    <p:sldId id="663" r:id="rId30"/>
    <p:sldId id="664" r:id="rId31"/>
    <p:sldId id="665" r:id="rId32"/>
    <p:sldId id="666" r:id="rId33"/>
    <p:sldId id="684" r:id="rId34"/>
    <p:sldId id="667" r:id="rId35"/>
    <p:sldId id="669" r:id="rId36"/>
    <p:sldId id="670" r:id="rId37"/>
    <p:sldId id="671" r:id="rId38"/>
    <p:sldId id="673" r:id="rId39"/>
    <p:sldId id="674" r:id="rId40"/>
    <p:sldId id="692" r:id="rId41"/>
    <p:sldId id="795" r:id="rId42"/>
    <p:sldId id="675" r:id="rId43"/>
    <p:sldId id="676" r:id="rId44"/>
    <p:sldId id="689" r:id="rId45"/>
    <p:sldId id="690" r:id="rId46"/>
    <p:sldId id="691" r:id="rId47"/>
    <p:sldId id="545" r:id="rId48"/>
    <p:sldId id="575" r:id="rId49"/>
    <p:sldId id="576" r:id="rId50"/>
    <p:sldId id="796" r:id="rId51"/>
    <p:sldId id="577" r:id="rId52"/>
    <p:sldId id="696" r:id="rId53"/>
    <p:sldId id="697" r:id="rId54"/>
    <p:sldId id="698" r:id="rId55"/>
    <p:sldId id="578" r:id="rId56"/>
    <p:sldId id="581" r:id="rId57"/>
    <p:sldId id="579" r:id="rId58"/>
    <p:sldId id="585" r:id="rId59"/>
    <p:sldId id="797" r:id="rId60"/>
    <p:sldId id="586" r:id="rId61"/>
    <p:sldId id="587" r:id="rId62"/>
    <p:sldId id="588" r:id="rId63"/>
    <p:sldId id="590" r:id="rId64"/>
    <p:sldId id="591" r:id="rId65"/>
    <p:sldId id="592" r:id="rId66"/>
    <p:sldId id="593" r:id="rId67"/>
    <p:sldId id="594" r:id="rId68"/>
    <p:sldId id="799" r:id="rId69"/>
    <p:sldId id="800" r:id="rId70"/>
    <p:sldId id="595" r:id="rId71"/>
    <p:sldId id="600" r:id="rId72"/>
    <p:sldId id="601" r:id="rId73"/>
    <p:sldId id="603" r:id="rId74"/>
    <p:sldId id="604" r:id="rId75"/>
    <p:sldId id="605" r:id="rId76"/>
    <p:sldId id="606" r:id="rId77"/>
    <p:sldId id="608" r:id="rId78"/>
    <p:sldId id="610" r:id="rId79"/>
    <p:sldId id="611" r:id="rId80"/>
    <p:sldId id="613" r:id="rId81"/>
    <p:sldId id="801" r:id="rId82"/>
    <p:sldId id="802" r:id="rId83"/>
    <p:sldId id="803" r:id="rId84"/>
    <p:sldId id="804" r:id="rId85"/>
    <p:sldId id="614" r:id="rId86"/>
    <p:sldId id="615" r:id="rId87"/>
    <p:sldId id="616" r:id="rId88"/>
    <p:sldId id="618" r:id="rId89"/>
    <p:sldId id="619" r:id="rId90"/>
    <p:sldId id="620" r:id="rId91"/>
    <p:sldId id="621" r:id="rId92"/>
    <p:sldId id="622" r:id="rId93"/>
    <p:sldId id="623" r:id="rId94"/>
    <p:sldId id="624" r:id="rId95"/>
    <p:sldId id="625" r:id="rId96"/>
    <p:sldId id="626" r:id="rId97"/>
    <p:sldId id="627" r:id="rId98"/>
    <p:sldId id="628" r:id="rId99"/>
    <p:sldId id="629" r:id="rId100"/>
    <p:sldId id="630" r:id="rId101"/>
    <p:sldId id="631" r:id="rId102"/>
    <p:sldId id="632" r:id="rId103"/>
    <p:sldId id="633" r:id="rId104"/>
    <p:sldId id="634" r:id="rId105"/>
    <p:sldId id="635" r:id="rId106"/>
    <p:sldId id="636" r:id="rId107"/>
    <p:sldId id="637" r:id="rId108"/>
    <p:sldId id="638" r:id="rId109"/>
    <p:sldId id="639" r:id="rId110"/>
    <p:sldId id="640" r:id="rId111"/>
    <p:sldId id="641" r:id="rId112"/>
    <p:sldId id="642" r:id="rId113"/>
    <p:sldId id="644" r:id="rId114"/>
    <p:sldId id="645" r:id="rId115"/>
    <p:sldId id="648" r:id="rId116"/>
    <p:sldId id="649" r:id="rId117"/>
    <p:sldId id="653" r:id="rId118"/>
    <p:sldId id="654" r:id="rId119"/>
    <p:sldId id="655" r:id="rId120"/>
    <p:sldId id="656" r:id="rId121"/>
    <p:sldId id="657" r:id="rId122"/>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993300"/>
    <a:srgbClr val="CC0000"/>
    <a:srgbClr val="FFFF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53" autoAdjust="0"/>
    <p:restoredTop sz="94720" autoAdjust="0"/>
  </p:normalViewPr>
  <p:slideViewPr>
    <p:cSldViewPr>
      <p:cViewPr varScale="1">
        <p:scale>
          <a:sx n="102" d="100"/>
          <a:sy n="102" d="100"/>
        </p:scale>
        <p:origin x="348" y="114"/>
      </p:cViewPr>
      <p:guideLst>
        <p:guide orient="horz" pos="2160"/>
        <p:guide pos="286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defRPr sz="1200">
                <a:ea typeface="+mn-ea"/>
              </a:defRPr>
            </a:lvl1pPr>
          </a:lstStyle>
          <a:p>
            <a:pPr>
              <a:defRPr/>
            </a:pPr>
            <a:endParaRPr lang="zh-CN" altLang="en-US"/>
          </a:p>
        </p:txBody>
      </p:sp>
      <p:sp>
        <p:nvSpPr>
          <p:cNvPr id="8294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a:ea typeface="+mn-ea"/>
              </a:defRPr>
            </a:lvl1pPr>
          </a:lstStyle>
          <a:p>
            <a:pPr>
              <a:defRPr/>
            </a:pPr>
            <a:endParaRPr lang="en-US" altLang="zh-CN"/>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8295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defRPr sz="1200">
                <a:ea typeface="+mn-ea"/>
              </a:defRPr>
            </a:lvl1pPr>
          </a:lstStyle>
          <a:p>
            <a:pPr>
              <a:defRPr/>
            </a:pPr>
            <a:endParaRPr lang="en-US" altLang="zh-CN"/>
          </a:p>
        </p:txBody>
      </p:sp>
      <p:sp>
        <p:nvSpPr>
          <p:cNvPr id="8295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0" hangingPunct="0">
              <a:defRPr sz="1200">
                <a:ea typeface="+mn-ea"/>
              </a:defRPr>
            </a:lvl1pPr>
          </a:lstStyle>
          <a:p>
            <a:pPr>
              <a:defRPr/>
            </a:pPr>
            <a:fld id="{6F818B2C-4A0E-404A-9A7E-D11C51D6864B}" type="slidenum">
              <a:rPr lang="zh-CN" altLang="en-US"/>
              <a:t>‹#›</a:t>
            </a:fld>
            <a:endParaRPr lang="en-US" altLang="zh-CN"/>
          </a:p>
        </p:txBody>
      </p:sp>
    </p:spTree>
    <p:extLst>
      <p:ext uri="{BB962C8B-B14F-4D97-AF65-F5344CB8AC3E}">
        <p14:creationId xmlns:p14="http://schemas.microsoft.com/office/powerpoint/2010/main" val="2536277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F63D8DE-7D37-4B1A-8F19-1ACCEDF35EB3}" type="slidenum">
              <a:rPr lang="en-US" altLang="zh-CN"/>
              <a:t>1</a:t>
            </a:fld>
            <a:endParaRPr lang="en-US" altLang="zh-CN"/>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167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E32A2A9-8189-47AE-9DD2-7D0C3735DAC0}" type="slidenum">
              <a:rPr lang="en-US" altLang="zh-CN"/>
              <a:t>60</a:t>
            </a:fld>
            <a:endParaRPr lang="en-US" altLang="zh-CN"/>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49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zh-CN"/>
          </a:p>
        </p:txBody>
      </p:sp>
    </p:spTree>
    <p:extLst>
      <p:ext uri="{BB962C8B-B14F-4D97-AF65-F5344CB8AC3E}">
        <p14:creationId xmlns:p14="http://schemas.microsoft.com/office/powerpoint/2010/main" val="1761941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134AA694-6752-4862-80FB-5EC13F1EBCCC}"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6EE0FF43-9AA1-459B-B841-FF28C79F881C}"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9900" y="0"/>
            <a:ext cx="2247900" cy="6477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6200" y="0"/>
            <a:ext cx="6591300" cy="6477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DFE67DC8-6DB3-4583-BDDB-9DCAAAA6C9F9}"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0"/>
            <a:ext cx="8229600" cy="533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6200" y="609600"/>
            <a:ext cx="44196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609600"/>
            <a:ext cx="44196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p:txBody>
          <a:bodyPr/>
          <a:lstStyle>
            <a:lvl1pPr>
              <a:defRPr/>
            </a:lvl1pPr>
          </a:lstStyle>
          <a:p>
            <a:pPr>
              <a:defRPr/>
            </a:pPr>
            <a:fld id="{8368F93D-8FCA-4C5E-B577-0BEE6BC6ABDC}" type="slidenum">
              <a:rPr lang="zh-CN" altLang="en-US"/>
              <a:t>‹#›</a:t>
            </a:fld>
            <a:endParaRPr lang="en-US" altLang="zh-CN"/>
          </a:p>
        </p:txBody>
      </p:sp>
      <p:sp>
        <p:nvSpPr>
          <p:cNvPr id="7"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0"/>
            <a:ext cx="8229600" cy="5334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6200" y="609600"/>
            <a:ext cx="44196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6096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195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ftr" sz="quarter" idx="10"/>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1"/>
          </p:nvPr>
        </p:nvSpPr>
        <p:spPr/>
        <p:txBody>
          <a:bodyPr/>
          <a:lstStyle>
            <a:lvl1pPr>
              <a:defRPr/>
            </a:lvl1pPr>
          </a:lstStyle>
          <a:p>
            <a:pPr>
              <a:defRPr/>
            </a:pPr>
            <a:fld id="{AE36DD20-3BA7-4148-B65A-67CE92AB73C7}" type="slidenum">
              <a:rPr lang="zh-CN" altLang="en-US"/>
              <a:t>‹#›</a:t>
            </a:fld>
            <a:endParaRPr lang="en-US" altLang="zh-CN"/>
          </a:p>
        </p:txBody>
      </p:sp>
      <p:sp>
        <p:nvSpPr>
          <p:cNvPr id="8"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2000" y="0"/>
            <a:ext cx="8229600" cy="5334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6200" y="609600"/>
            <a:ext cx="8991600" cy="5867400"/>
          </a:xfrm>
        </p:spPr>
        <p:txBody>
          <a:bodyPr/>
          <a:lstStyle/>
          <a:p>
            <a:pPr lvl="0"/>
            <a:endParaRPr lang="zh-CN" altLang="en-US" noProof="0"/>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8577AC5F-9664-4DA0-B9E8-C6F60A595BD9}"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2000" y="0"/>
            <a:ext cx="8229600" cy="5334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76200" y="6096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6096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76200" y="36195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6195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ftr" sz="quarter" idx="10"/>
          </p:nvPr>
        </p:nvSpPr>
        <p:spPr/>
        <p:txBody>
          <a:bodyPr/>
          <a:lstStyle>
            <a:lvl1pPr>
              <a:defRPr/>
            </a:lvl1pPr>
          </a:lstStyle>
          <a:p>
            <a:pPr>
              <a:defRPr/>
            </a:pPr>
            <a:endParaRPr lang="en-US" altLang="zh-CN"/>
          </a:p>
        </p:txBody>
      </p:sp>
      <p:sp>
        <p:nvSpPr>
          <p:cNvPr id="8" name="Rectangle 11"/>
          <p:cNvSpPr>
            <a:spLocks noGrp="1" noChangeArrowheads="1"/>
          </p:cNvSpPr>
          <p:nvPr>
            <p:ph type="sldNum" sz="quarter" idx="11"/>
          </p:nvPr>
        </p:nvSpPr>
        <p:spPr/>
        <p:txBody>
          <a:bodyPr/>
          <a:lstStyle>
            <a:lvl1pPr>
              <a:defRPr/>
            </a:lvl1pPr>
          </a:lstStyle>
          <a:p>
            <a:pPr>
              <a:defRPr/>
            </a:pPr>
            <a:fld id="{0F4CBA56-213D-427E-B92E-08FDB37CA696}" type="slidenum">
              <a:rPr lang="zh-CN" altLang="en-US"/>
              <a:t>‹#›</a:t>
            </a:fld>
            <a:endParaRPr lang="en-US" altLang="zh-CN"/>
          </a:p>
        </p:txBody>
      </p:sp>
      <p:sp>
        <p:nvSpPr>
          <p:cNvPr id="9"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6200" y="0"/>
            <a:ext cx="8991600" cy="6477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ftr" sz="quarter" idx="10"/>
          </p:nvPr>
        </p:nvSpPr>
        <p:spPr/>
        <p:txBody>
          <a:bodyPr/>
          <a:lstStyle>
            <a:lvl1pPr>
              <a:defRPr/>
            </a:lvl1pPr>
          </a:lstStyle>
          <a:p>
            <a:pPr>
              <a:defRPr/>
            </a:pPr>
            <a:endParaRPr lang="en-US" altLang="zh-CN"/>
          </a:p>
        </p:txBody>
      </p:sp>
      <p:sp>
        <p:nvSpPr>
          <p:cNvPr id="4" name="Rectangle 11"/>
          <p:cNvSpPr>
            <a:spLocks noGrp="1" noChangeArrowheads="1"/>
          </p:cNvSpPr>
          <p:nvPr>
            <p:ph type="sldNum" sz="quarter" idx="11"/>
          </p:nvPr>
        </p:nvSpPr>
        <p:spPr/>
        <p:txBody>
          <a:bodyPr/>
          <a:lstStyle>
            <a:lvl1pPr>
              <a:defRPr/>
            </a:lvl1pPr>
          </a:lstStyle>
          <a:p>
            <a:pPr>
              <a:defRPr/>
            </a:pPr>
            <a:fld id="{EB1A2181-C0E9-4F71-AB3E-98B42529AF90}" type="slidenum">
              <a:rPr lang="zh-CN" altLang="en-US"/>
              <a:t>‹#›</a:t>
            </a:fld>
            <a:endParaRPr lang="en-US" altLang="zh-CN"/>
          </a:p>
        </p:txBody>
      </p:sp>
      <p:sp>
        <p:nvSpPr>
          <p:cNvPr id="5"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0"/>
            <a:ext cx="8229600" cy="533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6200" y="609600"/>
            <a:ext cx="44196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6096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195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ftr" sz="quarter" idx="10"/>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1"/>
          </p:nvPr>
        </p:nvSpPr>
        <p:spPr/>
        <p:txBody>
          <a:bodyPr/>
          <a:lstStyle>
            <a:lvl1pPr>
              <a:defRPr/>
            </a:lvl1pPr>
          </a:lstStyle>
          <a:p>
            <a:pPr>
              <a:defRPr/>
            </a:pPr>
            <a:fld id="{0BCE98E0-4CCC-4A74-93DB-499F34CEC01C}" type="slidenum">
              <a:rPr lang="zh-CN" altLang="en-US"/>
              <a:t>‹#›</a:t>
            </a:fld>
            <a:endParaRPr lang="en-US" altLang="zh-CN"/>
          </a:p>
        </p:txBody>
      </p:sp>
      <p:sp>
        <p:nvSpPr>
          <p:cNvPr id="8"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90600" y="152400"/>
            <a:ext cx="7793038"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14400"/>
            <a:ext cx="4244975" cy="579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914400"/>
            <a:ext cx="4244975" cy="5791200"/>
          </a:xfrm>
        </p:spPr>
        <p:txBody>
          <a:bodyPr/>
          <a:lstStyle/>
          <a:p>
            <a:endParaRPr lang="zh-CN" altLang="en-US"/>
          </a:p>
        </p:txBody>
      </p:sp>
      <p:sp>
        <p:nvSpPr>
          <p:cNvPr id="5" name="日期占位符 4"/>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781800" y="6324600"/>
            <a:ext cx="1905000" cy="457200"/>
          </a:xfrm>
        </p:spPr>
        <p:txBody>
          <a:bodyPr/>
          <a:lstStyle>
            <a:lvl1pPr>
              <a:defRPr/>
            </a:lvl1pPr>
          </a:lstStyle>
          <a:p>
            <a:fld id="{ED53A967-A147-4A39-BC5C-DB84E6F0BA3E}"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6F1DE2B6-3E02-4BB8-BA5F-DA5690D838BB}"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E5A6CBDF-5761-4B80-8E9E-4C464B9C4C9D}"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6200" y="609600"/>
            <a:ext cx="44196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609600"/>
            <a:ext cx="44196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p:txBody>
          <a:bodyPr/>
          <a:lstStyle>
            <a:lvl1pPr>
              <a:defRPr/>
            </a:lvl1pPr>
          </a:lstStyle>
          <a:p>
            <a:pPr>
              <a:defRPr/>
            </a:pPr>
            <a:fld id="{1B8903F5-D45B-47C5-9435-3F5B500B4CBF}" type="slidenum">
              <a:rPr lang="zh-CN" altLang="en-US"/>
              <a:t>‹#›</a:t>
            </a:fld>
            <a:endParaRPr lang="en-US" altLang="zh-CN"/>
          </a:p>
        </p:txBody>
      </p:sp>
      <p:sp>
        <p:nvSpPr>
          <p:cNvPr id="7"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ftr" sz="quarter" idx="10"/>
          </p:nvPr>
        </p:nvSpPr>
        <p:spPr/>
        <p:txBody>
          <a:bodyPr/>
          <a:lstStyle>
            <a:lvl1pPr>
              <a:defRPr/>
            </a:lvl1pPr>
          </a:lstStyle>
          <a:p>
            <a:pPr>
              <a:defRPr/>
            </a:pPr>
            <a:endParaRPr lang="en-US" altLang="zh-CN"/>
          </a:p>
        </p:txBody>
      </p:sp>
      <p:sp>
        <p:nvSpPr>
          <p:cNvPr id="8" name="Rectangle 11"/>
          <p:cNvSpPr>
            <a:spLocks noGrp="1" noChangeArrowheads="1"/>
          </p:cNvSpPr>
          <p:nvPr>
            <p:ph type="sldNum" sz="quarter" idx="11"/>
          </p:nvPr>
        </p:nvSpPr>
        <p:spPr/>
        <p:txBody>
          <a:bodyPr/>
          <a:lstStyle>
            <a:lvl1pPr>
              <a:defRPr/>
            </a:lvl1pPr>
          </a:lstStyle>
          <a:p>
            <a:pPr>
              <a:defRPr/>
            </a:pPr>
            <a:fld id="{CA41D56A-B1E3-486E-999D-B5D262E07330}" type="slidenum">
              <a:rPr lang="zh-CN" altLang="en-US"/>
              <a:t>‹#›</a:t>
            </a:fld>
            <a:endParaRPr lang="en-US" altLang="zh-CN"/>
          </a:p>
        </p:txBody>
      </p:sp>
      <p:sp>
        <p:nvSpPr>
          <p:cNvPr id="9"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ftr" sz="quarter" idx="10"/>
          </p:nvPr>
        </p:nvSpPr>
        <p:spPr/>
        <p:txBody>
          <a:bodyPr/>
          <a:lstStyle>
            <a:lvl1pPr>
              <a:defRPr/>
            </a:lvl1pPr>
          </a:lstStyle>
          <a:p>
            <a:pPr>
              <a:defRPr/>
            </a:pPr>
            <a:endParaRPr lang="en-US" altLang="zh-CN"/>
          </a:p>
        </p:txBody>
      </p:sp>
      <p:sp>
        <p:nvSpPr>
          <p:cNvPr id="4" name="Rectangle 11"/>
          <p:cNvSpPr>
            <a:spLocks noGrp="1" noChangeArrowheads="1"/>
          </p:cNvSpPr>
          <p:nvPr>
            <p:ph type="sldNum" sz="quarter" idx="11"/>
          </p:nvPr>
        </p:nvSpPr>
        <p:spPr/>
        <p:txBody>
          <a:bodyPr/>
          <a:lstStyle>
            <a:lvl1pPr>
              <a:defRPr/>
            </a:lvl1pPr>
          </a:lstStyle>
          <a:p>
            <a:pPr>
              <a:defRPr/>
            </a:pPr>
            <a:fld id="{DAD6884C-FE27-42F2-85C6-D1ED0DD57EE9}" type="slidenum">
              <a:rPr lang="zh-CN" altLang="en-US"/>
              <a:t>‹#›</a:t>
            </a:fld>
            <a:endParaRPr lang="en-US" altLang="zh-CN"/>
          </a:p>
        </p:txBody>
      </p:sp>
      <p:sp>
        <p:nvSpPr>
          <p:cNvPr id="5"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ftr" sz="quarter" idx="10"/>
          </p:nvPr>
        </p:nvSpPr>
        <p:spPr/>
        <p:txBody>
          <a:bodyPr/>
          <a:lstStyle>
            <a:lvl1pPr>
              <a:defRPr/>
            </a:lvl1pPr>
          </a:lstStyle>
          <a:p>
            <a:pPr>
              <a:defRPr/>
            </a:pPr>
            <a:endParaRPr lang="en-US" altLang="zh-CN"/>
          </a:p>
        </p:txBody>
      </p:sp>
      <p:sp>
        <p:nvSpPr>
          <p:cNvPr id="3" name="Rectangle 11"/>
          <p:cNvSpPr>
            <a:spLocks noGrp="1" noChangeArrowheads="1"/>
          </p:cNvSpPr>
          <p:nvPr>
            <p:ph type="sldNum" sz="quarter" idx="11"/>
          </p:nvPr>
        </p:nvSpPr>
        <p:spPr/>
        <p:txBody>
          <a:bodyPr/>
          <a:lstStyle>
            <a:lvl1pPr>
              <a:defRPr/>
            </a:lvl1pPr>
          </a:lstStyle>
          <a:p>
            <a:pPr>
              <a:defRPr/>
            </a:pPr>
            <a:fld id="{C1559B5B-CAC8-48E5-A5EA-265CF577AB50}" type="slidenum">
              <a:rPr lang="zh-CN" altLang="en-US"/>
              <a:t>‹#›</a:t>
            </a:fld>
            <a:endParaRPr lang="en-US" altLang="zh-CN"/>
          </a:p>
        </p:txBody>
      </p:sp>
      <p:sp>
        <p:nvSpPr>
          <p:cNvPr id="4"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ftr" sz="quarter" idx="10"/>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p:txBody>
          <a:bodyPr/>
          <a:lstStyle>
            <a:lvl1pPr>
              <a:defRPr/>
            </a:lvl1pPr>
          </a:lstStyle>
          <a:p>
            <a:pPr>
              <a:defRPr/>
            </a:pPr>
            <a:fld id="{DF417867-52AA-4ADD-82CA-5ADA6F2F21A4}" type="slidenum">
              <a:rPr lang="zh-CN" altLang="en-US"/>
              <a:t>‹#›</a:t>
            </a:fld>
            <a:endParaRPr lang="en-US" altLang="zh-CN"/>
          </a:p>
        </p:txBody>
      </p:sp>
      <p:sp>
        <p:nvSpPr>
          <p:cNvPr id="7"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ftr" sz="quarter" idx="10"/>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p:txBody>
          <a:bodyPr/>
          <a:lstStyle>
            <a:lvl1pPr>
              <a:defRPr/>
            </a:lvl1pPr>
          </a:lstStyle>
          <a:p>
            <a:pPr>
              <a:defRPr/>
            </a:pPr>
            <a:fld id="{9A16B488-3AE7-498D-963C-B5F2CF4AF69B}" type="slidenum">
              <a:rPr lang="zh-CN" altLang="en-US"/>
              <a:t>‹#›</a:t>
            </a:fld>
            <a:endParaRPr lang="en-US" altLang="zh-CN"/>
          </a:p>
        </p:txBody>
      </p:sp>
      <p:sp>
        <p:nvSpPr>
          <p:cNvPr id="7"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22" name="Rectangle 10"/>
          <p:cNvSpPr>
            <a:spLocks noGrp="1" noChangeArrowheads="1"/>
          </p:cNvSpPr>
          <p:nvPr>
            <p:ph type="ftr" sz="quarter" idx="3"/>
          </p:nvPr>
        </p:nvSpPr>
        <p:spPr bwMode="auto">
          <a:xfrm>
            <a:off x="3124200" y="6553200"/>
            <a:ext cx="2895600" cy="228600"/>
          </a:xfrm>
          <a:prstGeom prst="rect">
            <a:avLst/>
          </a:prstGeom>
          <a:noFill/>
          <a:ln w="9525">
            <a:noFill/>
            <a:miter lim="800000"/>
          </a:ln>
          <a:effectLst/>
        </p:spPr>
        <p:txBody>
          <a:bodyPr vert="horz" wrap="square" lIns="91440" tIns="45720" rIns="91440" bIns="45720" numCol="1" anchor="t" anchorCtr="0" compatLnSpc="1"/>
          <a:lstStyle>
            <a:lvl1pPr algn="ctr" eaLnBrk="0" hangingPunct="0">
              <a:defRPr sz="1400">
                <a:ea typeface="宋体" panose="02010600030101010101" pitchFamily="2" charset="-122"/>
              </a:defRPr>
            </a:lvl1pPr>
          </a:lstStyle>
          <a:p>
            <a:pPr>
              <a:defRPr/>
            </a:pPr>
            <a:endParaRPr lang="en-US" altLang="zh-CN"/>
          </a:p>
        </p:txBody>
      </p:sp>
      <p:sp>
        <p:nvSpPr>
          <p:cNvPr id="13323" name="Rectangle 11"/>
          <p:cNvSpPr>
            <a:spLocks noGrp="1" noChangeArrowheads="1"/>
          </p:cNvSpPr>
          <p:nvPr>
            <p:ph type="sldNum" sz="quarter" idx="4"/>
          </p:nvPr>
        </p:nvSpPr>
        <p:spPr bwMode="auto">
          <a:xfrm>
            <a:off x="7162800" y="6553200"/>
            <a:ext cx="1905000" cy="2286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400">
                <a:ea typeface="宋体" panose="02010600030101010101" pitchFamily="2" charset="-122"/>
              </a:defRPr>
            </a:lvl1pPr>
          </a:lstStyle>
          <a:p>
            <a:pPr>
              <a:defRPr/>
            </a:pPr>
            <a:fld id="{53134395-B281-4CCE-933D-01DBBDB1918E}" type="slidenum">
              <a:rPr lang="zh-CN" altLang="en-US"/>
              <a:t>‹#›</a:t>
            </a:fld>
            <a:endParaRPr lang="en-US" altLang="zh-CN"/>
          </a:p>
        </p:txBody>
      </p:sp>
      <p:sp>
        <p:nvSpPr>
          <p:cNvPr id="13324" name="Rectangle 12"/>
          <p:cNvSpPr>
            <a:spLocks noGrp="1" noChangeArrowheads="1"/>
          </p:cNvSpPr>
          <p:nvPr>
            <p:ph type="dt" sz="half" idx="2"/>
          </p:nvPr>
        </p:nvSpPr>
        <p:spPr bwMode="auto">
          <a:xfrm>
            <a:off x="76200" y="6553200"/>
            <a:ext cx="1905000" cy="228600"/>
          </a:xfrm>
          <a:prstGeom prst="rect">
            <a:avLst/>
          </a:prstGeom>
          <a:noFill/>
          <a:ln w="9525">
            <a:noFill/>
            <a:miter lim="800000"/>
          </a:ln>
          <a:effectLst/>
        </p:spPr>
        <p:txBody>
          <a:bodyPr vert="horz" wrap="square" lIns="91440" tIns="45720" rIns="91440" bIns="45720" numCol="1" anchor="t" anchorCtr="0" compatLnSpc="1"/>
          <a:lstStyle>
            <a:lvl1pPr eaLnBrk="0" hangingPunct="0">
              <a:defRPr sz="1400">
                <a:ea typeface="宋体" panose="02010600030101010101" pitchFamily="2" charset="-122"/>
              </a:defRPr>
            </a:lvl1pPr>
          </a:lstStyle>
          <a:p>
            <a:pPr>
              <a:defRPr/>
            </a:pPr>
            <a:endParaRPr lang="en-US" altLang="zh-CN"/>
          </a:p>
        </p:txBody>
      </p:sp>
      <p:sp>
        <p:nvSpPr>
          <p:cNvPr id="13331" name="Rectangle 19"/>
          <p:cNvSpPr>
            <a:spLocks noChangeArrowheads="1"/>
          </p:cNvSpPr>
          <p:nvPr/>
        </p:nvSpPr>
        <p:spPr bwMode="auto">
          <a:xfrm>
            <a:off x="381000" y="6553200"/>
            <a:ext cx="2133600" cy="228600"/>
          </a:xfrm>
          <a:prstGeom prst="rect">
            <a:avLst/>
          </a:prstGeom>
          <a:noFill/>
          <a:ln w="9525">
            <a:noFill/>
            <a:miter lim="800000"/>
          </a:ln>
          <a:effectLst/>
        </p:spPr>
        <p:txBody>
          <a:bodyPr/>
          <a:lstStyle/>
          <a:p>
            <a:pPr eaLnBrk="0" hangingPunct="0">
              <a:defRPr/>
            </a:pPr>
            <a:endParaRPr lang="en-US" altLang="zh-CN" sz="1400"/>
          </a:p>
        </p:txBody>
      </p:sp>
      <p:sp>
        <p:nvSpPr>
          <p:cNvPr id="13332" name="Rectangle 20"/>
          <p:cNvSpPr>
            <a:spLocks noChangeArrowheads="1"/>
          </p:cNvSpPr>
          <p:nvPr/>
        </p:nvSpPr>
        <p:spPr bwMode="auto">
          <a:xfrm>
            <a:off x="3048000" y="6553200"/>
            <a:ext cx="2895600" cy="228600"/>
          </a:xfrm>
          <a:prstGeom prst="rect">
            <a:avLst/>
          </a:prstGeom>
          <a:noFill/>
          <a:ln w="9525">
            <a:noFill/>
            <a:miter lim="800000"/>
          </a:ln>
          <a:effectLst/>
        </p:spPr>
        <p:txBody>
          <a:bodyPr/>
          <a:lstStyle/>
          <a:p>
            <a:pPr algn="ctr" eaLnBrk="0" hangingPunct="0">
              <a:defRPr/>
            </a:pPr>
            <a:endParaRPr lang="en-US" altLang="zh-CN" sz="1400"/>
          </a:p>
        </p:txBody>
      </p:sp>
      <p:pic>
        <p:nvPicPr>
          <p:cNvPr id="2055" name="Picture 22" descr="未标题-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9220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Rectangle 23"/>
          <p:cNvSpPr>
            <a:spLocks noGrp="1" noChangeArrowheads="1"/>
          </p:cNvSpPr>
          <p:nvPr>
            <p:ph type="title"/>
          </p:nvPr>
        </p:nvSpPr>
        <p:spPr bwMode="auto">
          <a:xfrm>
            <a:off x="762000" y="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2057" name="Rectangle 24"/>
          <p:cNvSpPr>
            <a:spLocks noGrp="1" noChangeArrowheads="1"/>
          </p:cNvSpPr>
          <p:nvPr>
            <p:ph type="body" idx="1"/>
          </p:nvPr>
        </p:nvSpPr>
        <p:spPr bwMode="auto">
          <a:xfrm>
            <a:off x="76200" y="609600"/>
            <a:ext cx="89916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48.png"/></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9.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50.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5.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image" Target="../media/image56.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57.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59.emf"/><Relationship Id="rId5" Type="http://schemas.openxmlformats.org/officeDocument/2006/relationships/oleObject" Target="../embeddings/oleObject18.bin"/><Relationship Id="rId4" Type="http://schemas.openxmlformats.org/officeDocument/2006/relationships/image" Target="../media/image58.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23.wmf"/><Relationship Id="rId4" Type="http://schemas.openxmlformats.org/officeDocument/2006/relationships/oleObject" Target="../embeddings/oleObject5.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cs.sfu.ca/"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8.xml"/><Relationship Id="rId1" Type="http://schemas.openxmlformats.org/officeDocument/2006/relationships/vmlDrawing" Target="../drawings/vmlDrawing7.v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1.png"/></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dia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5486400"/>
            <a:ext cx="1692275" cy="900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ctrTitle"/>
          </p:nvPr>
        </p:nvSpPr>
        <p:spPr>
          <a:xfrm>
            <a:off x="277495" y="1068705"/>
            <a:ext cx="8588375" cy="1143000"/>
          </a:xfrm>
        </p:spPr>
        <p:txBody>
          <a:bodyPr/>
          <a:lstStyle/>
          <a:p>
            <a:pPr algn="ct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数据</a:t>
            </a: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挖掘</a:t>
            </a: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与</a:t>
            </a: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知识发现</a:t>
            </a: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
            </a:r>
            <a:b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b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基于</a:t>
            </a: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认知的复杂</a:t>
            </a: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数据对象</a:t>
            </a: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的</a:t>
            </a: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知识发现</a:t>
            </a: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技术）</a:t>
            </a:r>
          </a:p>
        </p:txBody>
      </p:sp>
      <p:sp>
        <p:nvSpPr>
          <p:cNvPr id="6" name="Rectangle 5"/>
          <p:cNvSpPr>
            <a:spLocks noChangeArrowheads="1"/>
          </p:cNvSpPr>
          <p:nvPr/>
        </p:nvSpPr>
        <p:spPr bwMode="auto">
          <a:xfrm>
            <a:off x="277495" y="2211705"/>
            <a:ext cx="8686800" cy="117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2800" dirty="0">
                <a:sym typeface="+mn-ea"/>
              </a:rPr>
              <a:t>（</a:t>
            </a:r>
            <a:r>
              <a:rPr lang="en-US" altLang="zh-CN" sz="2800" dirty="0" smtClean="0">
                <a:latin typeface="Times New Roman" panose="02020603050405020304" pitchFamily="18" charset="0"/>
              </a:rPr>
              <a:t>Cognition Based Knowledge Discovery in </a:t>
            </a:r>
            <a:r>
              <a:rPr lang="en-US" altLang="zh-CN" sz="2800" dirty="0">
                <a:latin typeface="Times New Roman" panose="02020603050405020304" pitchFamily="18" charset="0"/>
              </a:rPr>
              <a:t>Database KDD of Complex Data Object</a:t>
            </a:r>
            <a:r>
              <a:rPr lang="zh-CN" altLang="en-US" sz="2800" dirty="0">
                <a:latin typeface="Times New Roman" panose="02020603050405020304" pitchFamily="18" charset="0"/>
              </a:rPr>
              <a:t>）</a:t>
            </a:r>
          </a:p>
        </p:txBody>
      </p:sp>
      <p:sp>
        <p:nvSpPr>
          <p:cNvPr id="7" name="文本框 6"/>
          <p:cNvSpPr txBox="1"/>
          <p:nvPr/>
        </p:nvSpPr>
        <p:spPr>
          <a:xfrm>
            <a:off x="5447030" y="4048125"/>
            <a:ext cx="3282315" cy="579120"/>
          </a:xfrm>
          <a:prstGeom prst="rect">
            <a:avLst/>
          </a:prstGeom>
          <a:noFill/>
        </p:spPr>
        <p:txBody>
          <a:bodyPr wrap="square" rtlCol="0">
            <a:spAutoFit/>
          </a:bodyPr>
          <a:lstStyle/>
          <a:p>
            <a:pPr algn="r"/>
            <a:r>
              <a:rPr lang="en-US" altLang="zh-CN" sz="3200" b="1">
                <a:solidFill>
                  <a:srgbClr val="000099"/>
                </a:solidFill>
                <a:latin typeface="宋体" panose="02010600030101010101" pitchFamily="2" charset="-122"/>
              </a:rPr>
              <a:t>——</a:t>
            </a:r>
            <a:r>
              <a:rPr lang="zh-CN" altLang="en-US" sz="3200" b="1">
                <a:solidFill>
                  <a:srgbClr val="000099"/>
                </a:solidFill>
                <a:latin typeface="宋体" panose="02010600030101010101" pitchFamily="2" charset="-122"/>
              </a:rPr>
              <a:t>张德政</a:t>
            </a:r>
          </a:p>
        </p:txBody>
      </p:sp>
      <p:sp>
        <p:nvSpPr>
          <p:cNvPr id="8" name="云形标注 7"/>
          <p:cNvSpPr/>
          <p:nvPr/>
        </p:nvSpPr>
        <p:spPr>
          <a:xfrm>
            <a:off x="1485900" y="3814445"/>
            <a:ext cx="3961130" cy="1841500"/>
          </a:xfrm>
          <a:prstGeom prst="cloudCallout">
            <a:avLst>
              <a:gd name="adj1" fmla="val -42745"/>
              <a:gd name="adj2" fmla="val 64287"/>
            </a:avLst>
          </a:prstGeom>
          <a:solidFill>
            <a:schemeClr val="accent1"/>
          </a:solidFill>
          <a:ln w="9525" cap="flat" cmpd="sng">
            <a:solidFill>
              <a:schemeClr val="tx1"/>
            </a:solidFill>
            <a:prstDash val="solid"/>
            <a:miter/>
            <a:headEnd type="none" w="med" len="med"/>
            <a:tailEnd type="none" w="med" len="med"/>
          </a:ln>
        </p:spPr>
        <p:txBody>
          <a:bodyPr/>
          <a:lstStyle/>
          <a:p>
            <a:pPr lvl="0" algn="ctr"/>
            <a:r>
              <a:rPr lang="zh-CN" altLang="en-US" sz="2800" b="1" dirty="0">
                <a:latin typeface="宋体" panose="02010600030101010101" pitchFamily="2" charset="-122"/>
              </a:rPr>
              <a:t>气象大数据挖掘案例分析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zh-CN" altLang="en-US" dirty="0"/>
              <a:t>复杂类型数据挖掘</a:t>
            </a:r>
            <a:r>
              <a:rPr lang="zh-CN" altLang="en-US" dirty="0" smtClean="0"/>
              <a:t>思想</a:t>
            </a:r>
            <a:endParaRPr lang="zh-CN" altLang="en-US" dirty="0"/>
          </a:p>
        </p:txBody>
      </p:sp>
      <p:sp>
        <p:nvSpPr>
          <p:cNvPr id="245763" name="Rectangle 3"/>
          <p:cNvSpPr>
            <a:spLocks noGrp="1" noChangeArrowheads="1"/>
          </p:cNvSpPr>
          <p:nvPr>
            <p:ph type="body" idx="1"/>
          </p:nvPr>
        </p:nvSpPr>
        <p:spPr>
          <a:xfrm>
            <a:off x="306388" y="914400"/>
            <a:ext cx="8586787" cy="5791200"/>
          </a:xfrm>
        </p:spPr>
        <p:txBody>
          <a:bodyPr/>
          <a:lstStyle/>
          <a:p>
            <a:pPr algn="just"/>
            <a:r>
              <a:rPr lang="en-US" altLang="zh-CN" dirty="0"/>
              <a:t>1.</a:t>
            </a:r>
            <a:r>
              <a:rPr lang="en-US" altLang="zh-CN" dirty="0">
                <a:latin typeface="Times New Roman" panose="02020603050405020304" pitchFamily="18" charset="0"/>
                <a:cs typeface="Times New Roman" panose="02020603050405020304" pitchFamily="18" charset="0"/>
              </a:rPr>
              <a:t> </a:t>
            </a:r>
            <a:r>
              <a:rPr lang="zh-CN" altLang="en-US" dirty="0" smtClean="0"/>
              <a:t>基于</a:t>
            </a:r>
            <a:r>
              <a:rPr lang="zh-CN" altLang="en-US" dirty="0"/>
              <a:t>知识</a:t>
            </a:r>
            <a:r>
              <a:rPr lang="zh-CN" altLang="en-US" dirty="0" smtClean="0"/>
              <a:t>发现认知机理</a:t>
            </a:r>
            <a:r>
              <a:rPr lang="zh-CN" altLang="en-US" dirty="0"/>
              <a:t>的研究，针对非结构化的复杂数据类型的知识发现提出了知识的模式表示方法；给出了模式的形式化</a:t>
            </a:r>
            <a:r>
              <a:rPr lang="zh-CN" altLang="en-US" dirty="0" smtClean="0"/>
              <a:t>定义</a:t>
            </a:r>
            <a:endParaRPr lang="en-US" altLang="zh-CN" dirty="0" smtClean="0"/>
          </a:p>
          <a:p>
            <a:pPr algn="just"/>
            <a:endParaRPr lang="zh-CN" altLang="en-US" dirty="0"/>
          </a:p>
          <a:p>
            <a:pPr algn="just"/>
            <a:r>
              <a:rPr lang="en-US" altLang="zh-CN" dirty="0"/>
              <a:t>2.</a:t>
            </a:r>
            <a:r>
              <a:rPr lang="en-US" altLang="zh-CN" dirty="0">
                <a:latin typeface="Times New Roman" panose="02020603050405020304" pitchFamily="18" charset="0"/>
                <a:cs typeface="Times New Roman" panose="02020603050405020304" pitchFamily="18" charset="0"/>
              </a:rPr>
              <a:t> </a:t>
            </a:r>
            <a:r>
              <a:rPr lang="zh-CN" altLang="en-US" dirty="0"/>
              <a:t>以</a:t>
            </a:r>
            <a:r>
              <a:rPr lang="en-US" altLang="zh-CN" dirty="0"/>
              <a:t>Hilbert</a:t>
            </a:r>
            <a:r>
              <a:rPr lang="zh-CN" altLang="en-US" dirty="0"/>
              <a:t>空间理论为基础，提出了一种基于模式的适应于复杂数据类型知识发现的框架，定义了奇异值矢量并用其作为模式的具体实现方法。</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zh-CN" altLang="en-US" sz="3200" dirty="0"/>
              <a:t>基于小波矩阵的模式</a:t>
            </a:r>
          </a:p>
        </p:txBody>
      </p:sp>
      <p:graphicFrame>
        <p:nvGraphicFramePr>
          <p:cNvPr id="333827" name="Object 3"/>
          <p:cNvGraphicFramePr>
            <a:graphicFrameLocks noGrp="1" noChangeAspect="1"/>
          </p:cNvGraphicFramePr>
          <p:nvPr>
            <p:ph type="body" idx="1"/>
          </p:nvPr>
        </p:nvGraphicFramePr>
        <p:xfrm>
          <a:off x="381000" y="609600"/>
          <a:ext cx="8642350" cy="5583237"/>
        </p:xfrm>
        <a:graphic>
          <a:graphicData uri="http://schemas.openxmlformats.org/presentationml/2006/ole">
            <mc:AlternateContent xmlns:mc="http://schemas.openxmlformats.org/markup-compatibility/2006">
              <mc:Choice xmlns:v="urn:schemas-microsoft-com:vml" Requires="v">
                <p:oleObj spid="_x0000_s10304" name="BMP 图象" r:id="rId3" imgW="5153025" imgH="3562350" progId="Paint.Picture">
                  <p:embed/>
                </p:oleObj>
              </mc:Choice>
              <mc:Fallback>
                <p:oleObj name="BMP 图象" r:id="rId3" imgW="5153025" imgH="3562350" progId="Paint.Picture">
                  <p:embed/>
                  <p:pic>
                    <p:nvPicPr>
                      <p:cNvPr id="0" name="图片 102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609600"/>
                        <a:ext cx="8642350" cy="5583237"/>
                      </a:xfrm>
                      <a:prstGeom prst="rect">
                        <a:avLst/>
                      </a:prstGeom>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noFill/>
        </p:spPr>
        <p:txBody>
          <a:bodyPr/>
          <a:lstStyle/>
          <a:p>
            <a:r>
              <a:rPr lang="zh-CN" altLang="en-US" sz="2800" dirty="0"/>
              <a:t>模式的特点</a:t>
            </a:r>
          </a:p>
        </p:txBody>
      </p:sp>
      <p:sp>
        <p:nvSpPr>
          <p:cNvPr id="396291" name="Text Box 3"/>
          <p:cNvSpPr txBox="1">
            <a:spLocks noChangeArrowheads="1"/>
          </p:cNvSpPr>
          <p:nvPr/>
        </p:nvSpPr>
        <p:spPr bwMode="auto">
          <a:xfrm>
            <a:off x="609600" y="838200"/>
            <a:ext cx="7237412"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zh-CN" altLang="en-US" sz="2800" b="1">
                <a:latin typeface="Tahoma" panose="020B0604030504040204" pitchFamily="34" charset="0"/>
              </a:rPr>
              <a:t>小波系数矩阵的不变性特征</a:t>
            </a:r>
          </a:p>
          <a:p>
            <a:pPr>
              <a:spcBef>
                <a:spcPct val="50000"/>
              </a:spcBef>
            </a:pPr>
            <a:r>
              <a:rPr kumimoji="0" lang="zh-CN" altLang="en-US" sz="2800" b="1">
                <a:latin typeface="Tahoma" panose="020B0604030504040204" pitchFamily="34" charset="0"/>
              </a:rPr>
              <a:t>稳定性、收敛性、简洁性</a:t>
            </a:r>
          </a:p>
        </p:txBody>
      </p:sp>
      <p:graphicFrame>
        <p:nvGraphicFramePr>
          <p:cNvPr id="396292" name="Object 4"/>
          <p:cNvGraphicFramePr>
            <a:graphicFrameLocks noGrp="1" noChangeAspect="1"/>
          </p:cNvGraphicFramePr>
          <p:nvPr>
            <p:ph idx="1"/>
          </p:nvPr>
        </p:nvGraphicFramePr>
        <p:xfrm>
          <a:off x="304800" y="1981200"/>
          <a:ext cx="8642350" cy="4627562"/>
        </p:xfrm>
        <a:graphic>
          <a:graphicData uri="http://schemas.openxmlformats.org/presentationml/2006/ole">
            <mc:AlternateContent xmlns:mc="http://schemas.openxmlformats.org/markup-compatibility/2006">
              <mc:Choice xmlns:v="urn:schemas-microsoft-com:vml" Requires="v">
                <p:oleObj spid="_x0000_s11328" name="图表" r:id="rId3" imgW="6570345" imgH="3827145" progId="Excel.Chart.8">
                  <p:embed/>
                </p:oleObj>
              </mc:Choice>
              <mc:Fallback>
                <p:oleObj name="图表" r:id="rId3" imgW="6570345" imgH="3827145" progId="Excel.Chart.8">
                  <p:embed/>
                  <p:pic>
                    <p:nvPicPr>
                      <p:cNvPr id="0" name="图片 113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981200"/>
                        <a:ext cx="8642350" cy="462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en-US" altLang="zh-CN" b="0" dirty="0">
                <a:solidFill>
                  <a:srgbClr val="FF0000"/>
                </a:solidFill>
                <a:latin typeface="Arial" panose="020B0604020202020204" pitchFamily="34" charset="0"/>
              </a:rPr>
              <a:t>4 Hilbert</a:t>
            </a:r>
            <a:r>
              <a:rPr lang="zh-CN" altLang="en-US" b="0" dirty="0">
                <a:solidFill>
                  <a:srgbClr val="FF0000"/>
                </a:solidFill>
                <a:latin typeface="Arial" panose="020B0604020202020204" pitchFamily="34" charset="0"/>
              </a:rPr>
              <a:t>空间与小波逼近</a:t>
            </a:r>
            <a:endParaRPr lang="zh-CN" altLang="en-US" b="0" dirty="0">
              <a:solidFill>
                <a:srgbClr val="FF0000"/>
              </a:solidFill>
            </a:endParaRPr>
          </a:p>
        </p:txBody>
      </p:sp>
      <p:sp>
        <p:nvSpPr>
          <p:cNvPr id="317443" name="Rectangle 3"/>
          <p:cNvSpPr>
            <a:spLocks noGrp="1" noChangeArrowheads="1"/>
          </p:cNvSpPr>
          <p:nvPr>
            <p:ph type="body" idx="1"/>
          </p:nvPr>
        </p:nvSpPr>
        <p:spPr>
          <a:noFill/>
        </p:spPr>
        <p:txBody>
          <a:bodyPr/>
          <a:lstStyle/>
          <a:p>
            <a:pPr algn="just">
              <a:buFont typeface="Wingdings" panose="05000000000000000000" pitchFamily="2" charset="2"/>
              <a:buNone/>
            </a:pPr>
            <a:r>
              <a:rPr lang="en-US" altLang="zh-CN" b="0" dirty="0" smtClean="0">
                <a:solidFill>
                  <a:srgbClr val="0000FF"/>
                </a:solidFill>
                <a:latin typeface="Arial" panose="020B0604020202020204" pitchFamily="34" charset="0"/>
              </a:rPr>
              <a:t>4.1 </a:t>
            </a:r>
            <a:r>
              <a:rPr lang="zh-CN" altLang="en-US" b="0" dirty="0">
                <a:solidFill>
                  <a:srgbClr val="0000FF"/>
                </a:solidFill>
                <a:latin typeface="Arial" panose="020B0604020202020204" pitchFamily="34" charset="0"/>
              </a:rPr>
              <a:t>状态空间</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4.2 Hilbert</a:t>
            </a:r>
            <a:r>
              <a:rPr lang="zh-CN" altLang="en-US" b="0" dirty="0">
                <a:solidFill>
                  <a:srgbClr val="0000FF"/>
                </a:solidFill>
                <a:latin typeface="Arial" panose="020B0604020202020204" pitchFamily="34" charset="0"/>
              </a:rPr>
              <a:t>空间</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4.3</a:t>
            </a:r>
            <a:r>
              <a:rPr lang="zh-CN" altLang="en-US" b="0" dirty="0">
                <a:solidFill>
                  <a:srgbClr val="0000FF"/>
                </a:solidFill>
                <a:latin typeface="Arial" panose="020B0604020202020204" pitchFamily="34" charset="0"/>
              </a:rPr>
              <a:t>子空间</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4.4  Hilbert</a:t>
            </a:r>
            <a:r>
              <a:rPr lang="zh-CN" altLang="en-US" b="0" dirty="0">
                <a:solidFill>
                  <a:srgbClr val="0000FF"/>
                </a:solidFill>
                <a:latin typeface="Arial" panose="020B0604020202020204" pitchFamily="34" charset="0"/>
              </a:rPr>
              <a:t>空间中的逼近</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4.5  </a:t>
            </a:r>
            <a:r>
              <a:rPr lang="zh-CN" altLang="en-US" b="0" dirty="0">
                <a:solidFill>
                  <a:srgbClr val="0000FF"/>
                </a:solidFill>
                <a:latin typeface="Arial" panose="020B0604020202020204" pitchFamily="34" charset="0"/>
              </a:rPr>
              <a:t>小波逼近</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4.6  </a:t>
            </a:r>
            <a:r>
              <a:rPr lang="zh-CN" altLang="en-US" b="0" dirty="0">
                <a:solidFill>
                  <a:srgbClr val="0000FF"/>
                </a:solidFill>
                <a:latin typeface="Arial" panose="020B0604020202020204" pitchFamily="34" charset="0"/>
              </a:rPr>
              <a:t>一维小波逼近</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4.7  </a:t>
            </a:r>
            <a:r>
              <a:rPr lang="zh-CN" altLang="en-US" b="0" dirty="0">
                <a:solidFill>
                  <a:srgbClr val="0000FF"/>
                </a:solidFill>
                <a:latin typeface="Arial" panose="020B0604020202020204" pitchFamily="34" charset="0"/>
              </a:rPr>
              <a:t>二维小波逼近</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chemeClr val="hlink"/>
                </a:solidFill>
                <a:latin typeface="Arial" panose="020B0604020202020204" pitchFamily="34" charset="0"/>
              </a:rPr>
              <a:t>4.9 </a:t>
            </a:r>
            <a:r>
              <a:rPr lang="zh-CN" altLang="en-US" b="0" dirty="0">
                <a:solidFill>
                  <a:schemeClr val="hlink"/>
                </a:solidFill>
                <a:latin typeface="Arial" panose="020B0604020202020204" pitchFamily="34" charset="0"/>
              </a:rPr>
              <a:t>小波分析与知识发现</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zh-CN" altLang="en-US"/>
              <a:t>小波适于处理：</a:t>
            </a:r>
          </a:p>
        </p:txBody>
      </p:sp>
      <p:sp>
        <p:nvSpPr>
          <p:cNvPr id="295939" name="Rectangle 3"/>
          <p:cNvSpPr>
            <a:spLocks noGrp="1" noChangeArrowheads="1"/>
          </p:cNvSpPr>
          <p:nvPr>
            <p:ph type="body" idx="1"/>
          </p:nvPr>
        </p:nvSpPr>
        <p:spPr/>
        <p:txBody>
          <a:bodyPr/>
          <a:lstStyle/>
          <a:p>
            <a:r>
              <a:rPr lang="zh-CN" altLang="en-US" sz="2800" dirty="0"/>
              <a:t>小波变换在处理复杂类型数据时表现出良好的性质，尤其是对于图形图像、视频和音频数据</a:t>
            </a:r>
            <a:r>
              <a:rPr lang="zh-CN" altLang="en-US" sz="2800" dirty="0" smtClean="0"/>
              <a:t>：</a:t>
            </a:r>
            <a:endParaRPr lang="en-US" altLang="zh-CN" sz="2800" dirty="0" smtClean="0"/>
          </a:p>
          <a:p>
            <a:r>
              <a:rPr lang="en-US" altLang="zh-CN" sz="2800" dirty="0" smtClean="0"/>
              <a:t>1</a:t>
            </a:r>
            <a:r>
              <a:rPr lang="zh-CN" altLang="en-US" sz="2800" dirty="0"/>
              <a:t>）距离</a:t>
            </a:r>
            <a:r>
              <a:rPr lang="zh-CN" altLang="en-US" sz="2800" dirty="0" smtClean="0"/>
              <a:t>测度</a:t>
            </a:r>
            <a:r>
              <a:rPr lang="en-US" altLang="zh-CN" sz="2800" dirty="0" smtClean="0"/>
              <a:t>——</a:t>
            </a:r>
            <a:r>
              <a:rPr lang="zh-CN" altLang="en-US" sz="2800" dirty="0" smtClean="0"/>
              <a:t>对于</a:t>
            </a:r>
            <a:r>
              <a:rPr lang="zh-CN" altLang="en-US" sz="2800" dirty="0"/>
              <a:t>以距离为测度的数据，当数据被映射到</a:t>
            </a:r>
            <a:r>
              <a:rPr lang="en-US" altLang="zh-CN" sz="2800" dirty="0"/>
              <a:t>K</a:t>
            </a:r>
            <a:r>
              <a:rPr lang="zh-CN" altLang="en-US" sz="2800" dirty="0"/>
              <a:t>维空间后就可用小波进行多分辨分析</a:t>
            </a:r>
            <a:r>
              <a:rPr lang="zh-CN" altLang="en-US" sz="2800" dirty="0" smtClean="0"/>
              <a:t>；</a:t>
            </a:r>
            <a:endParaRPr lang="en-US" altLang="zh-CN" sz="2800" dirty="0" smtClean="0"/>
          </a:p>
          <a:p>
            <a:r>
              <a:rPr lang="en-US" altLang="zh-CN" sz="2800" dirty="0" smtClean="0"/>
              <a:t>2</a:t>
            </a:r>
            <a:r>
              <a:rPr lang="zh-CN" altLang="en-US" sz="2800" dirty="0"/>
              <a:t>）</a:t>
            </a:r>
            <a:r>
              <a:rPr lang="zh-CN" altLang="en-US" sz="2800" dirty="0" smtClean="0"/>
              <a:t>高维性</a:t>
            </a:r>
            <a:r>
              <a:rPr lang="en-US" altLang="zh-CN" sz="2800" dirty="0" smtClean="0"/>
              <a:t>——</a:t>
            </a:r>
            <a:r>
              <a:rPr lang="zh-CN" altLang="en-US" sz="2800" dirty="0" smtClean="0"/>
              <a:t>离散</a:t>
            </a:r>
            <a:r>
              <a:rPr lang="zh-CN" altLang="en-US" sz="2800" dirty="0"/>
              <a:t>小波分析可以用于高维数据</a:t>
            </a:r>
            <a:r>
              <a:rPr lang="zh-CN" altLang="en-US" sz="2800" dirty="0" smtClean="0"/>
              <a:t>；</a:t>
            </a:r>
            <a:endParaRPr lang="en-US" altLang="zh-CN" sz="2800" dirty="0" smtClean="0"/>
          </a:p>
          <a:p>
            <a:r>
              <a:rPr lang="en-US" altLang="zh-CN" sz="2800" dirty="0" smtClean="0"/>
              <a:t>3</a:t>
            </a:r>
            <a:r>
              <a:rPr lang="zh-CN" altLang="en-US" sz="2800" dirty="0"/>
              <a:t>）有序</a:t>
            </a:r>
            <a:r>
              <a:rPr lang="zh-CN" altLang="en-US" sz="2800" dirty="0" smtClean="0"/>
              <a:t>属性</a:t>
            </a:r>
            <a:r>
              <a:rPr lang="en-US" altLang="zh-CN" sz="2800" dirty="0" smtClean="0"/>
              <a:t>——</a:t>
            </a:r>
            <a:r>
              <a:rPr lang="zh-CN" altLang="en-US" sz="2800" dirty="0" smtClean="0"/>
              <a:t>当</a:t>
            </a:r>
            <a:r>
              <a:rPr lang="zh-CN" altLang="en-US" sz="2800" dirty="0"/>
              <a:t>数据的属性具有序结构时小波变换可得出很好的结果</a:t>
            </a:r>
            <a:r>
              <a:rPr lang="zh-CN" altLang="en-US" sz="2800" dirty="0" smtClean="0"/>
              <a:t>；</a:t>
            </a:r>
            <a:endParaRPr lang="en-US" altLang="zh-CN" sz="2800" dirty="0" smtClean="0"/>
          </a:p>
          <a:p>
            <a:r>
              <a:rPr lang="en-US" altLang="zh-CN" sz="2800" dirty="0" smtClean="0"/>
              <a:t>4</a:t>
            </a:r>
            <a:r>
              <a:rPr lang="zh-CN" altLang="en-US" sz="2800" dirty="0"/>
              <a:t>）稀疏</a:t>
            </a:r>
            <a:r>
              <a:rPr lang="zh-CN" altLang="en-US" sz="2800" dirty="0" smtClean="0"/>
              <a:t>数据</a:t>
            </a:r>
            <a:r>
              <a:rPr lang="en-US" altLang="zh-CN" sz="2800" dirty="0" smtClean="0"/>
              <a:t>——</a:t>
            </a:r>
            <a:r>
              <a:rPr lang="zh-CN" altLang="en-US" sz="2800" dirty="0" smtClean="0"/>
              <a:t>离散</a:t>
            </a:r>
            <a:r>
              <a:rPr lang="zh-CN" altLang="en-US" sz="2800" dirty="0"/>
              <a:t>小波变换对于稀疏数据有着良好的表现</a:t>
            </a:r>
            <a:r>
              <a:rPr lang="zh-CN" altLang="en-US" sz="2800" dirty="0" smtClean="0"/>
              <a:t>；</a:t>
            </a:r>
            <a:endParaRPr lang="en-US" altLang="zh-CN" sz="2800" dirty="0" smtClean="0"/>
          </a:p>
          <a:p>
            <a:r>
              <a:rPr lang="en-US" altLang="zh-CN" sz="2800" dirty="0" smtClean="0"/>
              <a:t>5</a:t>
            </a:r>
            <a:r>
              <a:rPr lang="zh-CN" altLang="en-US" sz="2800" dirty="0"/>
              <a:t>）统计上的偏斜</a:t>
            </a:r>
            <a:r>
              <a:rPr lang="zh-CN" altLang="en-US" sz="2800" dirty="0" smtClean="0"/>
              <a:t>性</a:t>
            </a:r>
            <a:r>
              <a:rPr lang="en-US" altLang="zh-CN" sz="2800" dirty="0" smtClean="0"/>
              <a:t>——</a:t>
            </a:r>
            <a:r>
              <a:rPr lang="zh-CN" altLang="en-US" sz="2800" dirty="0" smtClean="0"/>
              <a:t>由于</a:t>
            </a:r>
            <a:r>
              <a:rPr lang="zh-CN" altLang="en-US" sz="2800" dirty="0"/>
              <a:t>其适应性，小波变换对偏斜的数据处理较好。</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US" altLang="zh-CN" b="0">
                <a:cs typeface="Times New Roman" panose="02020603050405020304" pitchFamily="18" charset="0"/>
              </a:rPr>
              <a:t>8 </a:t>
            </a:r>
            <a:r>
              <a:rPr lang="zh-CN" altLang="en-US" b="0"/>
              <a:t>气象数据的知识发现</a:t>
            </a:r>
          </a:p>
        </p:txBody>
      </p:sp>
      <p:sp>
        <p:nvSpPr>
          <p:cNvPr id="230403" name="Rectangle 3"/>
          <p:cNvSpPr>
            <a:spLocks noGrp="1" noChangeArrowheads="1"/>
          </p:cNvSpPr>
          <p:nvPr>
            <p:ph type="body" idx="1"/>
          </p:nvPr>
        </p:nvSpPr>
        <p:spPr>
          <a:xfrm>
            <a:off x="609600" y="838200"/>
            <a:ext cx="8077200" cy="5791200"/>
          </a:xfrm>
          <a:noFill/>
        </p:spPr>
        <p:txBody>
          <a:bodyPr/>
          <a:lstStyle/>
          <a:p>
            <a:pPr algn="just">
              <a:buFont typeface="Wingdings" panose="05000000000000000000" pitchFamily="2" charset="2"/>
              <a:buNone/>
            </a:pPr>
            <a:r>
              <a:rPr lang="en-US" altLang="zh-CN" b="0">
                <a:solidFill>
                  <a:srgbClr val="0000FF"/>
                </a:solidFill>
                <a:latin typeface="Arial" panose="020B0604020202020204" pitchFamily="34" charset="0"/>
              </a:rPr>
              <a:t>6 </a:t>
            </a:r>
            <a:r>
              <a:rPr lang="zh-CN" altLang="en-US" b="0">
                <a:solidFill>
                  <a:srgbClr val="0000FF"/>
                </a:solidFill>
                <a:latin typeface="Arial" panose="020B0604020202020204" pitchFamily="34" charset="0"/>
              </a:rPr>
              <a:t>基于模式的知识发现与相似模式</a:t>
            </a:r>
            <a:endParaRPr lang="zh-CN" altLang="en-US" b="0">
              <a:latin typeface="Arial" panose="020B0604020202020204" pitchFamily="34" charset="0"/>
            </a:endParaRPr>
          </a:p>
          <a:p>
            <a:pPr algn="just">
              <a:buFont typeface="Wingdings" panose="05000000000000000000" pitchFamily="2" charset="2"/>
              <a:buNone/>
            </a:pPr>
            <a:r>
              <a:rPr lang="en-US" altLang="zh-CN" b="0">
                <a:solidFill>
                  <a:srgbClr val="0000FF"/>
                </a:solidFill>
                <a:latin typeface="Arial" panose="020B0604020202020204" pitchFamily="34" charset="0"/>
              </a:rPr>
              <a:t>6.1 </a:t>
            </a:r>
            <a:r>
              <a:rPr lang="zh-CN" altLang="en-US" b="0">
                <a:solidFill>
                  <a:srgbClr val="0000FF"/>
                </a:solidFill>
                <a:latin typeface="Arial" panose="020B0604020202020204" pitchFamily="34" charset="0"/>
              </a:rPr>
              <a:t>基于模式的知识发现</a:t>
            </a:r>
            <a:endParaRPr lang="zh-CN" altLang="en-US" b="0">
              <a:latin typeface="Arial" panose="020B0604020202020204" pitchFamily="34" charset="0"/>
            </a:endParaRPr>
          </a:p>
          <a:p>
            <a:pPr algn="just">
              <a:buFont typeface="Wingdings" panose="05000000000000000000" pitchFamily="2" charset="2"/>
              <a:buNone/>
            </a:pPr>
            <a:r>
              <a:rPr lang="en-US" altLang="zh-CN" b="0">
                <a:solidFill>
                  <a:srgbClr val="0000FF"/>
                </a:solidFill>
                <a:latin typeface="Arial" panose="020B0604020202020204" pitchFamily="34" charset="0"/>
              </a:rPr>
              <a:t>6.2 </a:t>
            </a:r>
            <a:r>
              <a:rPr lang="zh-CN" altLang="en-US" b="0">
                <a:solidFill>
                  <a:srgbClr val="0000FF"/>
                </a:solidFill>
                <a:latin typeface="Arial" panose="020B0604020202020204" pitchFamily="34" charset="0"/>
              </a:rPr>
              <a:t>天气系统的相似性与知识发现</a:t>
            </a:r>
            <a:endParaRPr lang="zh-CN" altLang="en-US" b="0">
              <a:latin typeface="Arial" panose="020B0604020202020204" pitchFamily="34" charset="0"/>
            </a:endParaRPr>
          </a:p>
          <a:p>
            <a:pPr algn="just">
              <a:buFont typeface="Wingdings" panose="05000000000000000000" pitchFamily="2" charset="2"/>
              <a:buNone/>
            </a:pPr>
            <a:r>
              <a:rPr lang="en-US" altLang="zh-CN" b="0">
                <a:solidFill>
                  <a:srgbClr val="0000FF"/>
                </a:solidFill>
                <a:latin typeface="Arial" panose="020B0604020202020204" pitchFamily="34" charset="0"/>
              </a:rPr>
              <a:t>6.3</a:t>
            </a:r>
            <a:r>
              <a:rPr lang="zh-CN" altLang="en-US" b="0">
                <a:solidFill>
                  <a:srgbClr val="0000FF"/>
                </a:solidFill>
                <a:latin typeface="Arial" panose="020B0604020202020204" pitchFamily="34" charset="0"/>
              </a:rPr>
              <a:t>模式的相似性</a:t>
            </a:r>
            <a:endParaRPr lang="zh-CN" altLang="en-US" b="0">
              <a:latin typeface="Arial" panose="020B0604020202020204" pitchFamily="34" charset="0"/>
            </a:endParaRPr>
          </a:p>
          <a:p>
            <a:pPr algn="just">
              <a:buFont typeface="Wingdings" panose="05000000000000000000" pitchFamily="2" charset="2"/>
              <a:buNone/>
            </a:pPr>
            <a:r>
              <a:rPr lang="en-US" altLang="zh-CN" b="0">
                <a:solidFill>
                  <a:srgbClr val="0000FF"/>
                </a:solidFill>
                <a:latin typeface="Arial" panose="020B0604020202020204" pitchFamily="34" charset="0"/>
              </a:rPr>
              <a:t>6.4 </a:t>
            </a:r>
            <a:r>
              <a:rPr lang="zh-CN" altLang="en-US" b="0">
                <a:solidFill>
                  <a:srgbClr val="0000FF"/>
                </a:solidFill>
                <a:latin typeface="Arial" panose="020B0604020202020204" pitchFamily="34" charset="0"/>
              </a:rPr>
              <a:t>相似模式知识发现</a:t>
            </a:r>
            <a:endParaRPr lang="zh-CN" altLang="en-US" b="0">
              <a:latin typeface="Arial" panose="020B0604020202020204" pitchFamily="34" charset="0"/>
            </a:endParaRPr>
          </a:p>
          <a:p>
            <a:pPr algn="just">
              <a:buFont typeface="Wingdings" panose="05000000000000000000" pitchFamily="2" charset="2"/>
              <a:buNone/>
            </a:pPr>
            <a:r>
              <a:rPr lang="en-US" altLang="zh-CN" b="0">
                <a:solidFill>
                  <a:srgbClr val="0000FF"/>
                </a:solidFill>
                <a:latin typeface="Arial" panose="020B0604020202020204" pitchFamily="34" charset="0"/>
              </a:rPr>
              <a:t>6.5 </a:t>
            </a:r>
            <a:r>
              <a:rPr lang="zh-CN" altLang="en-US" b="0">
                <a:solidFill>
                  <a:srgbClr val="0000FF"/>
                </a:solidFill>
                <a:latin typeface="Arial" panose="020B0604020202020204" pitchFamily="34" charset="0"/>
              </a:rPr>
              <a:t>相似模式检索结构</a:t>
            </a:r>
            <a:endParaRPr lang="zh-CN" altLang="en-US" b="0">
              <a:latin typeface="Arial" panose="020B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zh-CN" altLang="en-US" dirty="0" smtClean="0"/>
              <a:t>相似性</a:t>
            </a:r>
            <a:endParaRPr lang="zh-CN" altLang="en-US" dirty="0"/>
          </a:p>
        </p:txBody>
      </p:sp>
      <p:sp>
        <p:nvSpPr>
          <p:cNvPr id="379907" name="Rectangle 3"/>
          <p:cNvSpPr>
            <a:spLocks noGrp="1" noChangeArrowheads="1"/>
          </p:cNvSpPr>
          <p:nvPr>
            <p:ph idx="1"/>
          </p:nvPr>
        </p:nvSpPr>
        <p:spPr>
          <a:xfrm>
            <a:off x="152400" y="685800"/>
            <a:ext cx="8686800" cy="5791200"/>
          </a:xfrm>
        </p:spPr>
        <p:txBody>
          <a:bodyPr/>
          <a:lstStyle/>
          <a:p>
            <a:pPr>
              <a:buFont typeface="Wingdings" panose="05000000000000000000" pitchFamily="2" charset="2"/>
              <a:buNone/>
            </a:pPr>
            <a:r>
              <a:rPr lang="en-US" altLang="zh-CN" sz="2800" dirty="0"/>
              <a:t>        </a:t>
            </a:r>
            <a:r>
              <a:rPr lang="zh-CN" altLang="en-US" sz="2800" dirty="0"/>
              <a:t>相似是客观世界中普遍存在的一种规律</a:t>
            </a:r>
            <a:r>
              <a:rPr lang="en-US" altLang="zh-CN" sz="2800" u="sng" dirty="0">
                <a:solidFill>
                  <a:srgbClr val="FF0000"/>
                </a:solidFill>
                <a:hlinkClick r:id="" action="ppaction://noaction"/>
              </a:rPr>
              <a:t>[1]</a:t>
            </a:r>
            <a:r>
              <a:rPr lang="zh-CN" altLang="en-US" sz="2800" dirty="0" smtClean="0"/>
              <a:t>。</a:t>
            </a:r>
            <a:endParaRPr lang="en-US" altLang="zh-CN" sz="2800" dirty="0" smtClean="0"/>
          </a:p>
          <a:p>
            <a:pPr>
              <a:buFont typeface="Wingdings" panose="05000000000000000000" pitchFamily="2" charset="2"/>
              <a:buNone/>
            </a:pPr>
            <a:r>
              <a:rPr lang="zh-CN" altLang="en-US" sz="2800" dirty="0" smtClean="0">
                <a:latin typeface="Times New Roman" panose="02020603050405020304"/>
              </a:rPr>
              <a:t>“</a:t>
            </a:r>
            <a:r>
              <a:rPr lang="zh-CN" altLang="en-US" sz="2800" dirty="0"/>
              <a:t>一代过去，一代又来。大地却永远长存。日头出来，日头落下，急归所出地。风往南刮，又向北转，不住地旋转，而且返回转行原道。江河都往海里流，海却不满。江河从何处来，仍归何处</a:t>
            </a:r>
            <a:r>
              <a:rPr lang="en-US" altLang="zh-CN" sz="2800" dirty="0">
                <a:latin typeface="Times New Roman" panose="02020603050405020304"/>
              </a:rPr>
              <a:t>……</a:t>
            </a:r>
            <a:r>
              <a:rPr lang="zh-CN" altLang="en-US" sz="2800" dirty="0"/>
              <a:t>。已有的事，后必再有。已行的事，后必再行。日光之下并无新事</a:t>
            </a:r>
            <a:r>
              <a:rPr lang="zh-CN" altLang="en-US" sz="2800" dirty="0">
                <a:latin typeface="Times New Roman" panose="02020603050405020304"/>
              </a:rPr>
              <a:t>”</a:t>
            </a:r>
            <a:r>
              <a:rPr lang="en-US" altLang="zh-CN" sz="2800" u="sng" dirty="0">
                <a:solidFill>
                  <a:srgbClr val="FF0000"/>
                </a:solidFill>
                <a:hlinkClick r:id="" action="ppaction://noaction"/>
              </a:rPr>
              <a:t>[2]</a:t>
            </a:r>
            <a:r>
              <a:rPr lang="zh-CN" altLang="en-US" sz="2800" dirty="0"/>
              <a: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zh-CN" altLang="en-US"/>
              <a:t>相似天气系统中的相似</a:t>
            </a:r>
          </a:p>
        </p:txBody>
      </p:sp>
      <p:sp>
        <p:nvSpPr>
          <p:cNvPr id="432131" name="Rectangle 3"/>
          <p:cNvSpPr>
            <a:spLocks noGrp="1" noChangeArrowheads="1"/>
          </p:cNvSpPr>
          <p:nvPr>
            <p:ph idx="1"/>
          </p:nvPr>
        </p:nvSpPr>
        <p:spPr>
          <a:xfrm>
            <a:off x="152400" y="1066801"/>
            <a:ext cx="8686800" cy="5410200"/>
          </a:xfrm>
        </p:spPr>
        <p:txBody>
          <a:bodyPr/>
          <a:lstStyle/>
          <a:p>
            <a:pPr>
              <a:buFont typeface="Wingdings" panose="05000000000000000000" pitchFamily="2" charset="2"/>
              <a:buNone/>
            </a:pPr>
            <a:r>
              <a:rPr lang="en-US" altLang="zh-CN" sz="2800" dirty="0"/>
              <a:t>  </a:t>
            </a:r>
            <a:r>
              <a:rPr lang="en-US" altLang="zh-CN" sz="2800" dirty="0" smtClean="0"/>
              <a:t>  </a:t>
            </a:r>
            <a:r>
              <a:rPr lang="zh-CN" altLang="en-US" sz="2800" dirty="0" smtClean="0"/>
              <a:t>从</a:t>
            </a:r>
            <a:r>
              <a:rPr lang="zh-CN" altLang="en-US" sz="2800" dirty="0"/>
              <a:t>微观到宏观以及自然和人类社会自始至终都存在着相似运动、相似联系、相似创造的过程。从运动的相似到相对稳定的结构相似，从物质组成到能量和信息的交换过程都存在着相似</a:t>
            </a:r>
            <a:r>
              <a:rPr lang="zh-CN" altLang="en-US" dirty="0" smtClean="0"/>
              <a:t>。</a:t>
            </a:r>
            <a:endParaRPr lang="en-US" altLang="zh-CN" dirty="0" smtClean="0"/>
          </a:p>
          <a:p>
            <a:pPr>
              <a:buFont typeface="Wingdings" panose="05000000000000000000" pitchFamily="2" charset="2"/>
              <a:buNone/>
            </a:pPr>
            <a:r>
              <a:rPr lang="zh-CN" altLang="en-US" dirty="0" smtClean="0"/>
              <a:t> </a:t>
            </a:r>
            <a:r>
              <a:rPr lang="zh-CN" altLang="en-US" dirty="0"/>
              <a:t/>
            </a:r>
            <a:br>
              <a:rPr lang="zh-CN" altLang="en-US" dirty="0"/>
            </a:br>
            <a:r>
              <a:rPr lang="en-US" altLang="zh-CN" sz="1200" u="sng" dirty="0">
                <a:solidFill>
                  <a:srgbClr val="800080"/>
                </a:solidFill>
                <a:hlinkClick r:id="" action="ppaction://noaction"/>
              </a:rPr>
              <a:t>[1]</a:t>
            </a:r>
            <a:r>
              <a:rPr lang="en-US" altLang="zh-CN" sz="1200" dirty="0"/>
              <a:t> </a:t>
            </a:r>
            <a:r>
              <a:rPr lang="zh-CN" altLang="en-US" sz="1200" dirty="0">
                <a:latin typeface="Times New Roman" panose="02020603050405020304" pitchFamily="18" charset="0"/>
              </a:rPr>
              <a:t>周美立，相似工程学，机械工业出版社，</a:t>
            </a:r>
            <a:r>
              <a:rPr lang="en-US" altLang="zh-CN" sz="1200" dirty="0"/>
              <a:t>1998</a:t>
            </a:r>
          </a:p>
          <a:p>
            <a:r>
              <a:rPr lang="en-US" altLang="zh-CN" sz="1200" u="sng" dirty="0">
                <a:solidFill>
                  <a:srgbClr val="800080"/>
                </a:solidFill>
                <a:hlinkClick r:id="" action="ppaction://noaction"/>
              </a:rPr>
              <a:t>[2]</a:t>
            </a:r>
            <a:r>
              <a:rPr lang="en-US" altLang="zh-CN" sz="1200" dirty="0"/>
              <a:t> </a:t>
            </a:r>
            <a:r>
              <a:rPr lang="zh-CN" altLang="en-US" sz="1200" dirty="0">
                <a:latin typeface="Times New Roman" panose="02020603050405020304" pitchFamily="18" charset="0"/>
              </a:rPr>
              <a:t>转引自</a:t>
            </a:r>
            <a:r>
              <a:rPr lang="en-US" altLang="zh-CN" sz="1200" dirty="0"/>
              <a:t>[</a:t>
            </a:r>
            <a:r>
              <a:rPr lang="zh-CN" altLang="en-US" sz="1200" dirty="0">
                <a:latin typeface="Times New Roman" panose="02020603050405020304" pitchFamily="18" charset="0"/>
              </a:rPr>
              <a:t>美</a:t>
            </a:r>
            <a:r>
              <a:rPr lang="en-US" altLang="zh-CN" sz="1200" dirty="0"/>
              <a:t>]</a:t>
            </a:r>
            <a:r>
              <a:rPr lang="zh-CN" altLang="en-US" sz="1200" dirty="0">
                <a:latin typeface="Times New Roman" panose="02020603050405020304" pitchFamily="18" charset="0"/>
              </a:rPr>
              <a:t>小罗伯特</a:t>
            </a:r>
            <a:r>
              <a:rPr lang="en-US" altLang="zh-CN" sz="1200" dirty="0"/>
              <a:t>.</a:t>
            </a:r>
            <a:r>
              <a:rPr lang="zh-CN" altLang="en-US" sz="1200" dirty="0">
                <a:latin typeface="Times New Roman" panose="02020603050405020304" pitchFamily="18" charset="0"/>
              </a:rPr>
              <a:t>鲁格劳特</a:t>
            </a:r>
            <a:r>
              <a:rPr lang="en-US" altLang="zh-CN" sz="1200" dirty="0"/>
              <a:t>.</a:t>
            </a:r>
            <a:r>
              <a:rPr lang="zh-CN" altLang="en-US" sz="1200" dirty="0">
                <a:latin typeface="Times New Roman" panose="02020603050405020304" pitchFamily="18" charset="0"/>
              </a:rPr>
              <a:t>普莱切特，艾略特波浪理论，前言，中国财政经济出版社</a:t>
            </a:r>
            <a:r>
              <a:rPr lang="en-US" altLang="zh-CN" sz="1200" dirty="0"/>
              <a:t>,1998</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r>
              <a:rPr lang="zh-CN" altLang="en-US"/>
              <a:t>相似性定义</a:t>
            </a:r>
          </a:p>
        </p:txBody>
      </p:sp>
      <p:sp>
        <p:nvSpPr>
          <p:cNvPr id="382979" name="Rectangle 3"/>
          <p:cNvSpPr>
            <a:spLocks noGrp="1" noChangeArrowheads="1"/>
          </p:cNvSpPr>
          <p:nvPr>
            <p:ph idx="1"/>
          </p:nvPr>
        </p:nvSpPr>
        <p:spPr/>
        <p:txBody>
          <a:bodyPr/>
          <a:lstStyle/>
          <a:p>
            <a:r>
              <a:rPr lang="en-US" altLang="zh-CN" dirty="0"/>
              <a:t> </a:t>
            </a:r>
            <a:r>
              <a:rPr lang="zh-CN" altLang="en-US" dirty="0"/>
              <a:t>定义 </a:t>
            </a:r>
            <a:r>
              <a:rPr lang="en-US" altLang="zh-CN" dirty="0"/>
              <a:t>6.1 </a:t>
            </a:r>
            <a:r>
              <a:rPr lang="zh-CN" altLang="en-US" dirty="0" smtClean="0"/>
              <a:t>相似性</a:t>
            </a:r>
            <a:endParaRPr lang="en-US" altLang="zh-CN" dirty="0" smtClean="0"/>
          </a:p>
          <a:p>
            <a:pPr lvl="1"/>
            <a:r>
              <a:rPr lang="zh-CN" altLang="en-US" dirty="0" smtClean="0"/>
              <a:t>是</a:t>
            </a:r>
            <a:r>
              <a:rPr lang="zh-CN" altLang="en-US" dirty="0"/>
              <a:t>指客观世界中事物的组成、结构、行为以及演化过程的相同或相象。相似是其本质和属性特征的共同性和差异性的反映。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r>
              <a:rPr lang="zh-CN" altLang="en-US"/>
              <a:t>相似模式</a:t>
            </a:r>
          </a:p>
        </p:txBody>
      </p:sp>
      <p:sp>
        <p:nvSpPr>
          <p:cNvPr id="385029" name="Rectangle 5"/>
          <p:cNvSpPr>
            <a:spLocks noGrp="1" noChangeArrowheads="1"/>
          </p:cNvSpPr>
          <p:nvPr>
            <p:ph idx="1"/>
          </p:nvPr>
        </p:nvSpPr>
        <p:spPr/>
        <p:txBody>
          <a:bodyPr/>
          <a:lstStyle/>
          <a:p>
            <a:r>
              <a:rPr lang="zh-CN" altLang="en-US" dirty="0"/>
              <a:t>定义</a:t>
            </a:r>
            <a:r>
              <a:rPr lang="en-US" altLang="zh-CN" dirty="0"/>
              <a:t>6.2  </a:t>
            </a:r>
            <a:r>
              <a:rPr lang="zh-CN" altLang="en-US" dirty="0" smtClean="0"/>
              <a:t>相似模式</a:t>
            </a:r>
            <a:endParaRPr lang="en-US" altLang="zh-CN" dirty="0" smtClean="0"/>
          </a:p>
          <a:p>
            <a:pPr lvl="1"/>
            <a:r>
              <a:rPr lang="zh-CN" altLang="en-US" dirty="0" smtClean="0"/>
              <a:t>在</a:t>
            </a:r>
            <a:r>
              <a:rPr lang="zh-CN" altLang="en-US" dirty="0"/>
              <a:t>有限维</a:t>
            </a:r>
            <a:r>
              <a:rPr lang="en-US" altLang="zh-CN" dirty="0"/>
              <a:t>Hilbert</a:t>
            </a:r>
            <a:r>
              <a:rPr lang="zh-CN" altLang="en-US" dirty="0"/>
              <a:t>实空间内，定义在由一组线性无关的正交矢量集所张成的子空间中，且距离测度满足给定的阈值的任意两个模式互为相似模式。由多个互为相似的模式所组成的集合称为相似模式集合。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r>
              <a:rPr lang="zh-CN" altLang="en-US"/>
              <a:t>相似性测度</a:t>
            </a:r>
          </a:p>
        </p:txBody>
      </p:sp>
      <p:graphicFrame>
        <p:nvGraphicFramePr>
          <p:cNvPr id="386051" name="Object 3"/>
          <p:cNvGraphicFramePr>
            <a:graphicFrameLocks noGrp="1" noChangeAspect="1"/>
          </p:cNvGraphicFramePr>
          <p:nvPr>
            <p:ph idx="1"/>
          </p:nvPr>
        </p:nvGraphicFramePr>
        <p:xfrm>
          <a:off x="304800" y="685800"/>
          <a:ext cx="8642350" cy="5561013"/>
        </p:xfrm>
        <a:graphic>
          <a:graphicData uri="http://schemas.openxmlformats.org/presentationml/2006/ole">
            <mc:AlternateContent xmlns:mc="http://schemas.openxmlformats.org/markup-compatibility/2006">
              <mc:Choice xmlns:v="urn:schemas-microsoft-com:vml" Requires="v">
                <p:oleObj spid="_x0000_s12352" name="位图图像" r:id="rId3" imgW="5991225" imgH="4124325" progId="Paint.Picture">
                  <p:embed/>
                </p:oleObj>
              </mc:Choice>
              <mc:Fallback>
                <p:oleObj name="位图图像" r:id="rId3" imgW="5991225" imgH="4124325" progId="Paint.Picture">
                  <p:embed/>
                  <p:pic>
                    <p:nvPicPr>
                      <p:cNvPr id="0" name="图片 12329"/>
                      <p:cNvPicPr>
                        <a:picLocks noChangeAspect="1" noChangeArrowheads="1"/>
                      </p:cNvPicPr>
                      <p:nvPr/>
                    </p:nvPicPr>
                    <p:blipFill>
                      <a:blip r:embed="rId4"/>
                      <a:srcRect/>
                      <a:stretch>
                        <a:fillRect/>
                      </a:stretch>
                    </p:blipFill>
                    <p:spPr bwMode="auto">
                      <a:xfrm>
                        <a:off x="304800" y="685800"/>
                        <a:ext cx="8642350" cy="5561013"/>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r>
              <a:rPr lang="zh-CN" altLang="en-US" dirty="0"/>
              <a:t>复杂类型数据挖掘思想</a:t>
            </a:r>
          </a:p>
        </p:txBody>
      </p:sp>
      <p:sp>
        <p:nvSpPr>
          <p:cNvPr id="405507" name="Rectangle 3"/>
          <p:cNvSpPr>
            <a:spLocks noGrp="1" noChangeArrowheads="1"/>
          </p:cNvSpPr>
          <p:nvPr>
            <p:ph type="body" idx="1"/>
          </p:nvPr>
        </p:nvSpPr>
        <p:spPr>
          <a:xfrm>
            <a:off x="306388" y="914400"/>
            <a:ext cx="8586787" cy="5791200"/>
          </a:xfrm>
        </p:spPr>
        <p:txBody>
          <a:bodyPr/>
          <a:lstStyle/>
          <a:p>
            <a:pPr algn="just"/>
            <a:r>
              <a:rPr lang="en-US" altLang="zh-CN" dirty="0"/>
              <a:t>3.</a:t>
            </a:r>
            <a:r>
              <a:rPr lang="en-US" altLang="zh-CN" dirty="0">
                <a:latin typeface="Times New Roman" panose="02020603050405020304" pitchFamily="18" charset="0"/>
                <a:cs typeface="Times New Roman" panose="02020603050405020304" pitchFamily="18" charset="0"/>
              </a:rPr>
              <a:t>  </a:t>
            </a:r>
            <a:r>
              <a:rPr lang="zh-CN" altLang="en-US" dirty="0"/>
              <a:t>对于蕴含非线性动力学机制的数据的知识发现问题</a:t>
            </a:r>
            <a:r>
              <a:rPr lang="zh-CN" altLang="en-US" dirty="0" smtClean="0"/>
              <a:t>，以</a:t>
            </a:r>
            <a:r>
              <a:rPr lang="zh-CN" altLang="en-US" dirty="0"/>
              <a:t>相似理论、混沌以及认知科学理论为基础，提出了基于相似模式的知识发现</a:t>
            </a:r>
            <a:r>
              <a:rPr lang="zh-CN" altLang="en-US" dirty="0" smtClean="0"/>
              <a:t>方法 </a:t>
            </a:r>
            <a:endParaRPr lang="en-US" altLang="zh-CN" dirty="0" smtClean="0"/>
          </a:p>
          <a:p>
            <a:pPr algn="just"/>
            <a:endParaRPr lang="zh-CN" altLang="en-US" dirty="0"/>
          </a:p>
          <a:p>
            <a:pPr algn="just"/>
            <a:r>
              <a:rPr lang="en-US" altLang="zh-CN" dirty="0"/>
              <a:t>4.</a:t>
            </a:r>
            <a:r>
              <a:rPr lang="en-US" altLang="zh-CN" dirty="0">
                <a:latin typeface="Times New Roman" panose="02020603050405020304" pitchFamily="18" charset="0"/>
                <a:cs typeface="Times New Roman" panose="02020603050405020304" pitchFamily="18" charset="0"/>
              </a:rPr>
              <a:t> </a:t>
            </a:r>
            <a:r>
              <a:rPr lang="zh-CN" altLang="en-US" dirty="0"/>
              <a:t>提出了基于相似模式集的动态局部建模的思想，并对现有方法进行了改进使其适用于非线性动态局部建模。</a:t>
            </a:r>
          </a:p>
          <a:p>
            <a:endParaRPr lang="en-US" altLang="zh-CN"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1026"/>
          <p:cNvSpPr>
            <a:spLocks noGrp="1" noChangeArrowheads="1"/>
          </p:cNvSpPr>
          <p:nvPr>
            <p:ph type="title"/>
          </p:nvPr>
        </p:nvSpPr>
        <p:spPr/>
        <p:txBody>
          <a:bodyPr/>
          <a:lstStyle/>
          <a:p>
            <a:r>
              <a:rPr lang="en-US" altLang="zh-CN" sz="3600" b="0">
                <a:latin typeface="Times New Roman" panose="02020603050405020304"/>
              </a:rPr>
              <a:t>——</a:t>
            </a:r>
            <a:r>
              <a:rPr lang="zh-CN" altLang="en-US" sz="2800" b="0"/>
              <a:t>相似模式实例</a:t>
            </a:r>
          </a:p>
        </p:txBody>
      </p:sp>
      <p:sp>
        <p:nvSpPr>
          <p:cNvPr id="360451" name="Text Box 1027"/>
          <p:cNvSpPr txBox="1">
            <a:spLocks noChangeArrowheads="1"/>
          </p:cNvSpPr>
          <p:nvPr/>
        </p:nvSpPr>
        <p:spPr bwMode="auto">
          <a:xfrm>
            <a:off x="1116013" y="2636838"/>
            <a:ext cx="2857500"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spcBef>
                <a:spcPct val="0"/>
              </a:spcBef>
              <a:buClrTx/>
              <a:buSzTx/>
              <a:buFontTx/>
              <a:buNone/>
            </a:pPr>
            <a:r>
              <a:rPr kumimoji="0" lang="zh-CN" altLang="en-US" sz="1000">
                <a:latin typeface="Times New Roman" panose="02020603050405020304" pitchFamily="18" charset="0"/>
                <a:cs typeface="Times New Roman" panose="02020603050405020304" pitchFamily="18" charset="0"/>
              </a:rPr>
              <a:t>图</a:t>
            </a:r>
            <a:r>
              <a:rPr kumimoji="0" lang="en-US" altLang="zh-CN" sz="1000">
                <a:latin typeface="Times New Roman" panose="02020603050405020304" pitchFamily="18" charset="0"/>
                <a:cs typeface="Times New Roman" panose="02020603050405020304" pitchFamily="18" charset="0"/>
              </a:rPr>
              <a:t>6.4  </a:t>
            </a:r>
            <a:r>
              <a:rPr kumimoji="0" lang="zh-CN" altLang="en-US" sz="1000">
                <a:latin typeface="Times New Roman" panose="02020603050405020304" pitchFamily="18" charset="0"/>
                <a:cs typeface="Times New Roman" panose="02020603050405020304" pitchFamily="18" charset="0"/>
              </a:rPr>
              <a:t>数据体</a:t>
            </a:r>
            <a:r>
              <a:rPr kumimoji="0" lang="en-US" altLang="zh-CN" sz="1000">
                <a:latin typeface="Times New Roman" panose="02020603050405020304" pitchFamily="18" charset="0"/>
                <a:cs typeface="Times New Roman" panose="02020603050405020304" pitchFamily="18" charset="0"/>
              </a:rPr>
              <a:t>A</a:t>
            </a:r>
            <a:r>
              <a:rPr kumimoji="0" lang="zh-CN" altLang="en-US" sz="1000">
                <a:latin typeface="Times New Roman" panose="02020603050405020304" pitchFamily="18" charset="0"/>
                <a:cs typeface="Times New Roman" panose="02020603050405020304" pitchFamily="18" charset="0"/>
              </a:rPr>
              <a:t>的小波系数的可视化表示</a:t>
            </a:r>
            <a:endParaRPr kumimoji="0" lang="zh-CN" altLang="en-US" sz="1800">
              <a:latin typeface="Arial" panose="020B0604020202020204" pitchFamily="34" charset="0"/>
            </a:endParaRPr>
          </a:p>
        </p:txBody>
      </p:sp>
      <p:sp>
        <p:nvSpPr>
          <p:cNvPr id="360452" name="Text Box 1028"/>
          <p:cNvSpPr txBox="1">
            <a:spLocks noChangeArrowheads="1"/>
          </p:cNvSpPr>
          <p:nvPr/>
        </p:nvSpPr>
        <p:spPr bwMode="auto">
          <a:xfrm>
            <a:off x="1692275" y="4149725"/>
            <a:ext cx="2647950" cy="188913"/>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algn="l">
              <a:spcBef>
                <a:spcPct val="0"/>
              </a:spcBef>
              <a:buClrTx/>
              <a:buSzTx/>
              <a:buFontTx/>
              <a:buNone/>
            </a:pPr>
            <a:r>
              <a:rPr kumimoji="0" lang="zh-CN" altLang="en-US" sz="1000">
                <a:latin typeface="Times New Roman" panose="02020603050405020304" pitchFamily="18" charset="0"/>
                <a:cs typeface="Times New Roman" panose="02020603050405020304" pitchFamily="18" charset="0"/>
              </a:rPr>
              <a:t>图</a:t>
            </a:r>
            <a:r>
              <a:rPr kumimoji="0" lang="en-US" altLang="zh-CN" sz="1000">
                <a:latin typeface="Times New Roman" panose="02020603050405020304" pitchFamily="18" charset="0"/>
                <a:cs typeface="Times New Roman" panose="02020603050405020304" pitchFamily="18" charset="0"/>
              </a:rPr>
              <a:t>6.6 </a:t>
            </a:r>
            <a:r>
              <a:rPr kumimoji="0" lang="zh-CN" altLang="en-US" sz="1000">
                <a:latin typeface="Times New Roman" panose="02020603050405020304" pitchFamily="18" charset="0"/>
                <a:cs typeface="Times New Roman" panose="02020603050405020304" pitchFamily="18" charset="0"/>
              </a:rPr>
              <a:t>数据体</a:t>
            </a:r>
            <a:r>
              <a:rPr kumimoji="0" lang="en-US" altLang="zh-CN" sz="1000">
                <a:latin typeface="Times New Roman" panose="02020603050405020304" pitchFamily="18" charset="0"/>
                <a:cs typeface="Times New Roman" panose="02020603050405020304" pitchFamily="18" charset="0"/>
              </a:rPr>
              <a:t>A</a:t>
            </a:r>
            <a:r>
              <a:rPr kumimoji="0" lang="zh-CN" altLang="en-US" sz="1000">
                <a:latin typeface="Times New Roman" panose="02020603050405020304" pitchFamily="18" charset="0"/>
                <a:cs typeface="Times New Roman" panose="02020603050405020304" pitchFamily="18" charset="0"/>
              </a:rPr>
              <a:t>有微小扰动的小波系数</a:t>
            </a:r>
            <a:endParaRPr kumimoji="0" lang="zh-CN" altLang="en-US" sz="1800">
              <a:latin typeface="Arial" panose="020B0604020202020204" pitchFamily="34" charset="0"/>
            </a:endParaRPr>
          </a:p>
        </p:txBody>
      </p:sp>
      <p:grpSp>
        <p:nvGrpSpPr>
          <p:cNvPr id="360453" name="Group 1029"/>
          <p:cNvGrpSpPr/>
          <p:nvPr/>
        </p:nvGrpSpPr>
        <p:grpSpPr bwMode="auto">
          <a:xfrm>
            <a:off x="609600" y="3429000"/>
            <a:ext cx="7491413" cy="3076575"/>
            <a:chOff x="2370" y="8817"/>
            <a:chExt cx="7980" cy="2546"/>
          </a:xfrm>
        </p:grpSpPr>
        <p:pic>
          <p:nvPicPr>
            <p:cNvPr id="360454" name="Picture 1030" descr="w060i2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 y="8817"/>
              <a:ext cx="4130" cy="2546"/>
            </a:xfrm>
            <a:prstGeom prst="rect">
              <a:avLst/>
            </a:prstGeom>
            <a:noFill/>
            <a:extLst>
              <a:ext uri="{909E8E84-426E-40DD-AFC4-6F175D3DCCD1}">
                <a14:hiddenFill xmlns:a14="http://schemas.microsoft.com/office/drawing/2010/main">
                  <a:solidFill>
                    <a:srgbClr val="FFFFFF"/>
                  </a:solidFill>
                </a14:hiddenFill>
              </a:ext>
            </a:extLst>
          </p:spPr>
        </p:pic>
        <p:pic>
          <p:nvPicPr>
            <p:cNvPr id="360455" name="Picture 1031" descr="disturbrand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 y="8841"/>
              <a:ext cx="3840" cy="24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0456" name="Group 1032"/>
          <p:cNvGrpSpPr/>
          <p:nvPr/>
        </p:nvGrpSpPr>
        <p:grpSpPr bwMode="auto">
          <a:xfrm>
            <a:off x="457200" y="762000"/>
            <a:ext cx="7643813" cy="3027363"/>
            <a:chOff x="2208" y="4953"/>
            <a:chExt cx="7922" cy="2771"/>
          </a:xfrm>
        </p:grpSpPr>
        <p:pic>
          <p:nvPicPr>
            <p:cNvPr id="360457" name="Picture 1033" descr="w060i2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4953"/>
              <a:ext cx="4262" cy="2771"/>
            </a:xfrm>
            <a:prstGeom prst="rect">
              <a:avLst/>
            </a:prstGeom>
            <a:noFill/>
            <a:extLst>
              <a:ext uri="{909E8E84-426E-40DD-AFC4-6F175D3DCCD1}">
                <a14:hiddenFill xmlns:a14="http://schemas.microsoft.com/office/drawing/2010/main">
                  <a:solidFill>
                    <a:srgbClr val="FFFFFF"/>
                  </a:solidFill>
                </a14:hiddenFill>
              </a:ext>
            </a:extLst>
          </p:spPr>
        </p:pic>
        <p:pic>
          <p:nvPicPr>
            <p:cNvPr id="360458" name="Picture 1034" descr="pr00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4" y="5121"/>
              <a:ext cx="3756" cy="2489"/>
            </a:xfrm>
            <a:prstGeom prst="rect">
              <a:avLst/>
            </a:prstGeom>
            <a:noFill/>
            <a:extLst>
              <a:ext uri="{909E8E84-426E-40DD-AFC4-6F175D3DCCD1}">
                <a14:hiddenFill xmlns:a14="http://schemas.microsoft.com/office/drawing/2010/main">
                  <a:solidFill>
                    <a:srgbClr val="FFFFFF"/>
                  </a:solidFill>
                </a14:hiddenFill>
              </a:ext>
            </a:extLst>
          </p:spPr>
        </p:pic>
      </p:grpSp>
      <p:sp>
        <p:nvSpPr>
          <p:cNvPr id="360459" name="Rectangle 1035"/>
          <p:cNvSpPr>
            <a:spLocks noChangeArrowheads="1"/>
          </p:cNvSpPr>
          <p:nvPr/>
        </p:nvSpPr>
        <p:spPr bwMode="auto">
          <a:xfrm>
            <a:off x="112713" y="1882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0460" name="Rectangle 1036"/>
          <p:cNvSpPr>
            <a:spLocks noChangeArrowheads="1"/>
          </p:cNvSpPr>
          <p:nvPr/>
        </p:nvSpPr>
        <p:spPr bwMode="auto">
          <a:xfrm>
            <a:off x="112713" y="1882775"/>
            <a:ext cx="1841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r>
              <a:rPr kumimoji="0" lang="en-US" altLang="zh-CN" sz="1100"/>
              <a:t/>
            </a:r>
            <a:br>
              <a:rPr kumimoji="0" lang="en-US" altLang="zh-CN" sz="1100"/>
            </a:br>
            <a:endParaRPr kumimoji="0" lang="en-US" altLang="zh-CN" sz="1800">
              <a:latin typeface="Arial" panose="020B0604020202020204" pitchFamily="34" charset="0"/>
            </a:endParaRPr>
          </a:p>
          <a:p>
            <a:pPr algn="l" eaLnBrk="0" hangingPunct="0">
              <a:spcBef>
                <a:spcPct val="0"/>
              </a:spcBef>
              <a:buClrTx/>
              <a:buSzTx/>
              <a:buFontTx/>
              <a:buNone/>
            </a:pPr>
            <a:endParaRPr kumimoji="0" lang="en-US" altLang="zh-CN" sz="1800">
              <a:latin typeface="Arial" panose="020B0604020202020204" pitchFamily="34" charset="0"/>
            </a:endParaRPr>
          </a:p>
        </p:txBody>
      </p:sp>
      <p:sp>
        <p:nvSpPr>
          <p:cNvPr id="360461" name="Rectangle 1037"/>
          <p:cNvSpPr>
            <a:spLocks noChangeArrowheads="1"/>
          </p:cNvSpPr>
          <p:nvPr/>
        </p:nvSpPr>
        <p:spPr bwMode="auto">
          <a:xfrm>
            <a:off x="0" y="19510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
        <p:nvSpPr>
          <p:cNvPr id="360462" name="Rectangle 1038"/>
          <p:cNvSpPr>
            <a:spLocks noChangeArrowheads="1"/>
          </p:cNvSpPr>
          <p:nvPr/>
        </p:nvSpPr>
        <p:spPr bwMode="auto">
          <a:xfrm>
            <a:off x="0" y="25987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r>
              <a:rPr lang="en-US" altLang="zh-CN" sz="3600" b="0">
                <a:latin typeface="Times New Roman" panose="02020603050405020304"/>
              </a:rPr>
              <a:t>——</a:t>
            </a:r>
            <a:r>
              <a:rPr lang="zh-CN" altLang="en-US" sz="2800" b="0"/>
              <a:t>相似模式实例</a:t>
            </a:r>
          </a:p>
        </p:txBody>
      </p:sp>
      <p:graphicFrame>
        <p:nvGraphicFramePr>
          <p:cNvPr id="361475" name="Object 3"/>
          <p:cNvGraphicFramePr>
            <a:graphicFrameLocks noGrp="1" noChangeAspect="1"/>
          </p:cNvGraphicFramePr>
          <p:nvPr>
            <p:ph idx="1"/>
          </p:nvPr>
        </p:nvGraphicFramePr>
        <p:xfrm>
          <a:off x="250825" y="908050"/>
          <a:ext cx="8424863" cy="5268913"/>
        </p:xfrm>
        <a:graphic>
          <a:graphicData uri="http://schemas.openxmlformats.org/presentationml/2006/ole">
            <mc:AlternateContent xmlns:mc="http://schemas.openxmlformats.org/markup-compatibility/2006">
              <mc:Choice xmlns:v="urn:schemas-microsoft-com:vml" Requires="v">
                <p:oleObj spid="_x0000_s13376" name="图表" r:id="rId3" imgW="6581140" imgH="4120515" progId="Excel.Chart.8">
                  <p:embed/>
                </p:oleObj>
              </mc:Choice>
              <mc:Fallback>
                <p:oleObj name="图表" r:id="rId3" imgW="6581140" imgH="4120515" progId="Excel.Chart.8">
                  <p:embed/>
                  <p:pic>
                    <p:nvPicPr>
                      <p:cNvPr id="0" name="图片 133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908050"/>
                        <a:ext cx="8424863" cy="5268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1476" name="Text Box 4"/>
          <p:cNvSpPr txBox="1">
            <a:spLocks noChangeArrowheads="1"/>
          </p:cNvSpPr>
          <p:nvPr/>
        </p:nvSpPr>
        <p:spPr bwMode="auto">
          <a:xfrm>
            <a:off x="1403350" y="6092825"/>
            <a:ext cx="6624638" cy="333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pPr>
            <a:r>
              <a:rPr kumimoji="0" lang="zh-CN" altLang="en-US" sz="2000"/>
              <a:t>图</a:t>
            </a:r>
            <a:r>
              <a:rPr kumimoji="0" lang="en-US" altLang="zh-CN" sz="2000"/>
              <a:t>6.3 </a:t>
            </a:r>
            <a:r>
              <a:rPr kumimoji="0" lang="zh-CN" altLang="en-US" sz="2000"/>
              <a:t>相似的数据体不同小波分解层次所对应的模式</a:t>
            </a:r>
            <a:endParaRPr kumimoji="0" lang="zh-CN" altLang="en-US" sz="2000">
              <a:latin typeface="Tahoma" panose="020B060403050404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1026"/>
          <p:cNvSpPr>
            <a:spLocks noGrp="1" noChangeArrowheads="1"/>
          </p:cNvSpPr>
          <p:nvPr>
            <p:ph type="title"/>
          </p:nvPr>
        </p:nvSpPr>
        <p:spPr/>
        <p:txBody>
          <a:bodyPr/>
          <a:lstStyle/>
          <a:p>
            <a:r>
              <a:rPr lang="en-US" altLang="zh-CN" sz="3600" b="0">
                <a:latin typeface="Times New Roman" panose="02020603050405020304"/>
              </a:rPr>
              <a:t>——</a:t>
            </a:r>
            <a:r>
              <a:rPr lang="zh-CN" altLang="en-US" sz="2800" b="0"/>
              <a:t>相似模式实例</a:t>
            </a:r>
          </a:p>
        </p:txBody>
      </p:sp>
      <p:sp>
        <p:nvSpPr>
          <p:cNvPr id="362499" name="Text Box 1027"/>
          <p:cNvSpPr txBox="1">
            <a:spLocks noChangeArrowheads="1"/>
          </p:cNvSpPr>
          <p:nvPr/>
        </p:nvSpPr>
        <p:spPr bwMode="auto">
          <a:xfrm>
            <a:off x="1403350" y="6092825"/>
            <a:ext cx="6624638" cy="333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pPr>
            <a:r>
              <a:rPr kumimoji="0" lang="zh-CN" altLang="en-US" sz="2000"/>
              <a:t>图</a:t>
            </a:r>
            <a:r>
              <a:rPr kumimoji="0" lang="en-US" altLang="zh-CN" sz="2000"/>
              <a:t>6.3 </a:t>
            </a:r>
            <a:r>
              <a:rPr kumimoji="0" lang="zh-CN" altLang="en-US" sz="2000"/>
              <a:t>不同的数据体不同分解层次所对应的模式</a:t>
            </a:r>
            <a:endParaRPr kumimoji="0" lang="zh-CN" altLang="en-US" sz="2000">
              <a:latin typeface="Tahoma" panose="020B0604030504040204" pitchFamily="34" charset="0"/>
            </a:endParaRPr>
          </a:p>
        </p:txBody>
      </p:sp>
      <p:graphicFrame>
        <p:nvGraphicFramePr>
          <p:cNvPr id="362500" name="Object 1028"/>
          <p:cNvGraphicFramePr>
            <a:graphicFrameLocks noGrp="1" noChangeAspect="1"/>
          </p:cNvGraphicFramePr>
          <p:nvPr>
            <p:ph sz="half" idx="2"/>
          </p:nvPr>
        </p:nvGraphicFramePr>
        <p:xfrm>
          <a:off x="250825" y="981075"/>
          <a:ext cx="8407400" cy="5210175"/>
        </p:xfrm>
        <a:graphic>
          <a:graphicData uri="http://schemas.openxmlformats.org/presentationml/2006/ole">
            <mc:AlternateContent xmlns:mc="http://schemas.openxmlformats.org/markup-compatibility/2006">
              <mc:Choice xmlns:v="urn:schemas-microsoft-com:vml" Requires="v">
                <p:oleObj spid="_x0000_s14400" name="图表" r:id="rId3" imgW="6005830" imgH="4064000" progId="Excel.Chart.8">
                  <p:embed/>
                </p:oleObj>
              </mc:Choice>
              <mc:Fallback>
                <p:oleObj name="图表" r:id="rId3" imgW="6005830" imgH="4064000" progId="Excel.Chart.8">
                  <p:embed/>
                  <p:pic>
                    <p:nvPicPr>
                      <p:cNvPr id="0" name="图片 143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981075"/>
                        <a:ext cx="8407400" cy="5210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zh-CN" altLang="en-US" sz="2800"/>
              <a:t>相似模式知识发现框架</a:t>
            </a:r>
          </a:p>
        </p:txBody>
      </p:sp>
      <p:graphicFrame>
        <p:nvGraphicFramePr>
          <p:cNvPr id="364547" name="Object 3"/>
          <p:cNvGraphicFramePr>
            <a:graphicFrameLocks noGrp="1" noChangeAspect="1"/>
          </p:cNvGraphicFramePr>
          <p:nvPr>
            <p:ph idx="1"/>
          </p:nvPr>
        </p:nvGraphicFramePr>
        <p:xfrm>
          <a:off x="0" y="1196975"/>
          <a:ext cx="9144000" cy="4524375"/>
        </p:xfrm>
        <a:graphic>
          <a:graphicData uri="http://schemas.openxmlformats.org/presentationml/2006/ole">
            <mc:AlternateContent xmlns:mc="http://schemas.openxmlformats.org/markup-compatibility/2006">
              <mc:Choice xmlns:v="urn:schemas-microsoft-com:vml" Requires="v">
                <p:oleObj spid="_x0000_s15424" name="Visio" r:id="rId3" imgW="6943090" imgH="3138170" progId="Visio.Drawing.6">
                  <p:embed/>
                </p:oleObj>
              </mc:Choice>
              <mc:Fallback>
                <p:oleObj name="Visio" r:id="rId3" imgW="6943090" imgH="3138170" progId="Visio.Drawing.6">
                  <p:embed/>
                  <p:pic>
                    <p:nvPicPr>
                      <p:cNvPr id="0" name="图片 154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96975"/>
                        <a:ext cx="914400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4548" name="Text Box 4"/>
          <p:cNvSpPr txBox="1">
            <a:spLocks noChangeArrowheads="1"/>
          </p:cNvSpPr>
          <p:nvPr/>
        </p:nvSpPr>
        <p:spPr bwMode="auto">
          <a:xfrm>
            <a:off x="2555875" y="5589587"/>
            <a:ext cx="4464050" cy="720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buFont typeface="Wingdings" panose="05000000000000000000" pitchFamily="2" charset="2"/>
              <a:buNone/>
            </a:pPr>
            <a:r>
              <a:rPr kumimoji="0" lang="zh-CN" altLang="en-US" sz="2800" b="1"/>
              <a:t>相似模式知识发现的框架</a:t>
            </a:r>
            <a:endParaRPr kumimoji="0" lang="zh-CN" altLang="en-US" sz="2800" b="1">
              <a:latin typeface="Tahoma" panose="020B0604030504040204" pitchFamily="34"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noFill/>
        </p:spPr>
        <p:txBody>
          <a:bodyPr/>
          <a:lstStyle/>
          <a:p>
            <a:r>
              <a:rPr lang="zh-CN" altLang="en-US" sz="2800" dirty="0"/>
              <a:t>相似模式检索结构</a:t>
            </a:r>
          </a:p>
        </p:txBody>
      </p:sp>
      <p:graphicFrame>
        <p:nvGraphicFramePr>
          <p:cNvPr id="365571" name="Object 3"/>
          <p:cNvGraphicFramePr>
            <a:graphicFrameLocks noChangeAspect="1"/>
          </p:cNvGraphicFramePr>
          <p:nvPr/>
        </p:nvGraphicFramePr>
        <p:xfrm>
          <a:off x="395288" y="1484313"/>
          <a:ext cx="4248150" cy="2697162"/>
        </p:xfrm>
        <a:graphic>
          <a:graphicData uri="http://schemas.openxmlformats.org/presentationml/2006/ole">
            <mc:AlternateContent xmlns:mc="http://schemas.openxmlformats.org/markup-compatibility/2006">
              <mc:Choice xmlns:v="urn:schemas-microsoft-com:vml" Requires="v">
                <p:oleObj spid="_x0000_s16508" r:id="rId3" imgW="5113655" imgH="3239770" progId="Visio.Drawing.6">
                  <p:embed/>
                </p:oleObj>
              </mc:Choice>
              <mc:Fallback>
                <p:oleObj r:id="rId3" imgW="5113655" imgH="3239770" progId="Visio.Drawing.6">
                  <p:embed/>
                  <p:pic>
                    <p:nvPicPr>
                      <p:cNvPr id="0" name="图片 164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84313"/>
                        <a:ext cx="4248150" cy="2697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5572" name="Object 4"/>
          <p:cNvGraphicFramePr>
            <a:graphicFrameLocks noChangeAspect="1"/>
          </p:cNvGraphicFramePr>
          <p:nvPr/>
        </p:nvGraphicFramePr>
        <p:xfrm>
          <a:off x="4787900" y="1700213"/>
          <a:ext cx="3887788" cy="2481262"/>
        </p:xfrm>
        <a:graphic>
          <a:graphicData uri="http://schemas.openxmlformats.org/presentationml/2006/ole">
            <mc:AlternateContent xmlns:mc="http://schemas.openxmlformats.org/markup-compatibility/2006">
              <mc:Choice xmlns:v="urn:schemas-microsoft-com:vml" Requires="v">
                <p:oleObj spid="_x0000_s16509" r:id="rId5" imgW="5644515" imgH="2393315" progId="Visio.Drawing.6">
                  <p:embed/>
                </p:oleObj>
              </mc:Choice>
              <mc:Fallback>
                <p:oleObj r:id="rId5" imgW="5644515" imgH="2393315" progId="Visio.Drawing.6">
                  <p:embed/>
                  <p:pic>
                    <p:nvPicPr>
                      <p:cNvPr id="0" name="图片 164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1700213"/>
                        <a:ext cx="3887788" cy="2481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5573" name="Text Box 5"/>
          <p:cNvSpPr txBox="1">
            <a:spLocks noChangeArrowheads="1"/>
          </p:cNvSpPr>
          <p:nvPr/>
        </p:nvSpPr>
        <p:spPr bwMode="auto">
          <a:xfrm>
            <a:off x="2339975" y="5445125"/>
            <a:ext cx="4595813"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a:spcBef>
                <a:spcPct val="0"/>
              </a:spcBef>
              <a:buClrTx/>
              <a:buSzTx/>
              <a:buFontTx/>
              <a:buNone/>
            </a:pPr>
            <a:endParaRPr kumimoji="0" lang="zh-CN" altLang="zh-CN" sz="2800">
              <a:latin typeface="Arial" panose="020B0604020202020204" pitchFamily="34" charset="0"/>
            </a:endParaRPr>
          </a:p>
        </p:txBody>
      </p:sp>
      <p:sp>
        <p:nvSpPr>
          <p:cNvPr id="365574" name="Rectangle 6"/>
          <p:cNvSpPr>
            <a:spLocks noChangeArrowheads="1"/>
          </p:cNvSpPr>
          <p:nvPr/>
        </p:nvSpPr>
        <p:spPr bwMode="auto">
          <a:xfrm>
            <a:off x="0" y="2632075"/>
            <a:ext cx="18415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en-US" altLang="zh-CN" sz="1000">
              <a:latin typeface="Times New Roman" panose="02020603050405020304" pitchFamily="18" charset="0"/>
              <a:cs typeface="Times New Roman" panose="02020603050405020304" pitchFamily="18" charset="0"/>
            </a:endParaRPr>
          </a:p>
          <a:p>
            <a:pPr algn="l" eaLnBrk="0" hangingPunct="0">
              <a:spcBef>
                <a:spcPct val="0"/>
              </a:spcBef>
              <a:buClrTx/>
              <a:buSzTx/>
              <a:buFontTx/>
              <a:buNone/>
            </a:pPr>
            <a:r>
              <a:rPr kumimoji="0" lang="en-US" altLang="zh-CN" sz="1000">
                <a:latin typeface="Times New Roman" panose="02020603050405020304" pitchFamily="18" charset="0"/>
                <a:cs typeface="Times New Roman" panose="02020603050405020304" pitchFamily="18" charset="0"/>
              </a:rPr>
              <a:t/>
            </a:r>
            <a:br>
              <a:rPr kumimoji="0" lang="en-US" altLang="zh-CN" sz="1000">
                <a:latin typeface="Times New Roman" panose="02020603050405020304" pitchFamily="18" charset="0"/>
                <a:cs typeface="Times New Roman" panose="02020603050405020304" pitchFamily="18" charset="0"/>
              </a:rPr>
            </a:br>
            <a:endParaRPr kumimoji="0" lang="en-US" altLang="zh-CN" sz="1800">
              <a:latin typeface="Arial" panose="020B0604020202020204" pitchFamily="34" charset="0"/>
            </a:endParaRPr>
          </a:p>
        </p:txBody>
      </p:sp>
      <p:sp>
        <p:nvSpPr>
          <p:cNvPr id="365575" name="Rectangle 7"/>
          <p:cNvSpPr>
            <a:spLocks noChangeArrowheads="1"/>
          </p:cNvSpPr>
          <p:nvPr/>
        </p:nvSpPr>
        <p:spPr bwMode="auto">
          <a:xfrm>
            <a:off x="0" y="33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
        <p:nvSpPr>
          <p:cNvPr id="365576" name="Rectangle 8"/>
          <p:cNvSpPr>
            <a:spLocks noChangeArrowheads="1"/>
          </p:cNvSpPr>
          <p:nvPr/>
        </p:nvSpPr>
        <p:spPr bwMode="auto">
          <a:xfrm>
            <a:off x="2446338" y="5383213"/>
            <a:ext cx="3838575"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342900" indent="-342900" algn="l">
              <a:lnSpc>
                <a:spcPct val="80000"/>
              </a:lnSpc>
              <a:buFont typeface="Wingdings" panose="05000000000000000000" pitchFamily="2" charset="2"/>
              <a:buNone/>
            </a:pPr>
            <a:r>
              <a:rPr kumimoji="0" lang="zh-CN" altLang="en-US"/>
              <a:t>气象数据的索引结构</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zh-CN" altLang="en-US"/>
              <a:t>预测</a:t>
            </a:r>
          </a:p>
        </p:txBody>
      </p:sp>
      <p:sp>
        <p:nvSpPr>
          <p:cNvPr id="387075" name="Rectangle 3"/>
          <p:cNvSpPr>
            <a:spLocks noGrp="1" noChangeArrowheads="1"/>
          </p:cNvSpPr>
          <p:nvPr>
            <p:ph type="body" idx="1"/>
          </p:nvPr>
        </p:nvSpPr>
        <p:spPr/>
        <p:txBody>
          <a:bodyPr/>
          <a:lstStyle/>
          <a:p>
            <a:r>
              <a:rPr lang="zh-CN" altLang="en-US"/>
              <a:t>近年来各行各业对于客观事物的未来状况和发展趋势的预测的需求日益增长，尤其是有关复杂系统的发展演化趋势的预测，如自然界的风云变幻、生态演化、经济起伏、政治风云、商机交错以及工程与科学领域中控制与跟踪等都涉及到预测的理论和方法。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r>
              <a:rPr lang="zh-CN" altLang="en-US"/>
              <a:t>预测方法</a:t>
            </a:r>
          </a:p>
        </p:txBody>
      </p:sp>
      <p:sp>
        <p:nvSpPr>
          <p:cNvPr id="388099" name="Rectangle 3"/>
          <p:cNvSpPr>
            <a:spLocks noGrp="1" noChangeArrowheads="1"/>
          </p:cNvSpPr>
          <p:nvPr>
            <p:ph type="body" idx="1"/>
          </p:nvPr>
        </p:nvSpPr>
        <p:spPr/>
        <p:txBody>
          <a:bodyPr/>
          <a:lstStyle/>
          <a:p>
            <a:pPr>
              <a:lnSpc>
                <a:spcPct val="80000"/>
              </a:lnSpc>
            </a:pPr>
            <a:r>
              <a:rPr lang="zh-CN" altLang="en-US" sz="3200" dirty="0"/>
              <a:t>目前常用的预测方法有</a:t>
            </a:r>
            <a:r>
              <a:rPr lang="zh-CN" altLang="en-US" sz="3200" dirty="0" smtClean="0"/>
              <a:t>：</a:t>
            </a:r>
            <a:endParaRPr lang="en-US" altLang="zh-CN" sz="3200" dirty="0" smtClean="0"/>
          </a:p>
          <a:p>
            <a:pPr lvl="1">
              <a:lnSpc>
                <a:spcPct val="80000"/>
              </a:lnSpc>
            </a:pPr>
            <a:r>
              <a:rPr lang="zh-CN" altLang="en-US" sz="2800" dirty="0" smtClean="0">
                <a:solidFill>
                  <a:srgbClr val="FF0000"/>
                </a:solidFill>
              </a:rPr>
              <a:t>因果</a:t>
            </a:r>
            <a:r>
              <a:rPr lang="zh-CN" altLang="en-US" sz="2800" dirty="0">
                <a:solidFill>
                  <a:srgbClr val="FF0000"/>
                </a:solidFill>
              </a:rPr>
              <a:t>分析、统计分析、类比方法、时间序列模型</a:t>
            </a:r>
            <a:r>
              <a:rPr lang="en-US" altLang="zh-CN" sz="2800" u="sng" dirty="0">
                <a:solidFill>
                  <a:srgbClr val="FF0000"/>
                </a:solidFill>
                <a:hlinkClick r:id="" action="ppaction://noaction"/>
              </a:rPr>
              <a:t>[1]</a:t>
            </a:r>
            <a:r>
              <a:rPr lang="zh-CN" altLang="en-US" sz="2800" dirty="0">
                <a:solidFill>
                  <a:srgbClr val="FF0000"/>
                </a:solidFill>
              </a:rPr>
              <a:t>、灰色理论</a:t>
            </a:r>
            <a:r>
              <a:rPr lang="en-US" altLang="zh-CN" sz="2800" u="sng" dirty="0">
                <a:solidFill>
                  <a:srgbClr val="FF0000"/>
                </a:solidFill>
                <a:hlinkClick r:id="" action="ppaction://noaction"/>
              </a:rPr>
              <a:t>[2]</a:t>
            </a:r>
            <a:r>
              <a:rPr lang="zh-CN" altLang="en-US" sz="2800" dirty="0">
                <a:solidFill>
                  <a:srgbClr val="FF0000"/>
                </a:solidFill>
              </a:rPr>
              <a:t>、神经网络</a:t>
            </a:r>
            <a:r>
              <a:rPr lang="en-US" altLang="zh-CN" sz="2800" u="sng" dirty="0">
                <a:solidFill>
                  <a:srgbClr val="FF0000"/>
                </a:solidFill>
                <a:hlinkClick r:id="" action="ppaction://noaction"/>
              </a:rPr>
              <a:t>[3]</a:t>
            </a:r>
            <a:r>
              <a:rPr lang="zh-CN" altLang="en-US" sz="2800" dirty="0">
                <a:solidFill>
                  <a:srgbClr val="FF0000"/>
                </a:solidFill>
              </a:rPr>
              <a:t>、主观判断和博弈方法</a:t>
            </a:r>
            <a:r>
              <a:rPr lang="en-US" altLang="zh-CN" sz="2800" u="sng" dirty="0">
                <a:solidFill>
                  <a:srgbClr val="FF0000"/>
                </a:solidFill>
                <a:hlinkClick r:id="" action="ppaction://noaction"/>
              </a:rPr>
              <a:t>[4]</a:t>
            </a:r>
            <a:r>
              <a:rPr lang="zh-CN" altLang="en-US" sz="2800" dirty="0">
                <a:solidFill>
                  <a:srgbClr val="FF0000"/>
                </a:solidFill>
              </a:rPr>
              <a:t>等</a:t>
            </a:r>
            <a:r>
              <a:rPr lang="zh-CN" altLang="en-US" sz="2800" dirty="0" smtClean="0">
                <a:solidFill>
                  <a:srgbClr val="FF0000"/>
                </a:solidFill>
              </a:rPr>
              <a:t>。</a:t>
            </a:r>
            <a:endParaRPr lang="en-US" altLang="zh-CN" sz="2800" dirty="0" smtClean="0">
              <a:solidFill>
                <a:srgbClr val="FF0000"/>
              </a:solidFill>
            </a:endParaRPr>
          </a:p>
          <a:p>
            <a:pPr>
              <a:lnSpc>
                <a:spcPct val="80000"/>
              </a:lnSpc>
            </a:pPr>
            <a:r>
              <a:rPr lang="zh-CN" altLang="en-US" sz="3200" dirty="0" smtClean="0"/>
              <a:t>分析</a:t>
            </a:r>
            <a:r>
              <a:rPr lang="zh-CN" altLang="en-US" sz="3200" dirty="0"/>
              <a:t>方法都有其自身适用范围</a:t>
            </a:r>
            <a:r>
              <a:rPr lang="zh-CN" altLang="en-US" sz="3200" dirty="0" smtClean="0"/>
              <a:t>。例如</a:t>
            </a:r>
            <a:r>
              <a:rPr lang="zh-CN" altLang="en-US" sz="3200" dirty="0"/>
              <a:t>统计学方法假定数据序列服从统计规律，系统的状态可以在时间上再现，或目前的状态可以延续到未来，并适用于影响因素小，变量不多的情况下。该方法适用于客观事物以比较简单的机制存在与发展，而且相应的行为或状态的时间序列分析不能对数据内所蕴含的规律进行解释。 </a:t>
            </a:r>
            <a:br>
              <a:rPr lang="zh-CN" altLang="en-US" sz="3200" dirty="0"/>
            </a:br>
            <a:r>
              <a:rPr lang="en-US" altLang="zh-CN" sz="1400" u="sng" dirty="0">
                <a:solidFill>
                  <a:srgbClr val="800080"/>
                </a:solidFill>
                <a:hlinkClick r:id="" action="ppaction://noaction"/>
              </a:rPr>
              <a:t>[1]</a:t>
            </a:r>
            <a:r>
              <a:rPr lang="en-US" altLang="zh-CN" sz="1400" dirty="0"/>
              <a:t> </a:t>
            </a:r>
            <a:r>
              <a:rPr lang="zh-CN" altLang="en-US" sz="1400" dirty="0">
                <a:latin typeface="Times New Roman" panose="02020603050405020304" pitchFamily="18" charset="0"/>
              </a:rPr>
              <a:t>项静恬，史久恩，非线性系统中数据处理统计方法，科学出版社，</a:t>
            </a:r>
            <a:r>
              <a:rPr lang="en-US" altLang="zh-CN" sz="1400" dirty="0"/>
              <a:t>1997.</a:t>
            </a:r>
          </a:p>
          <a:p>
            <a:pPr>
              <a:lnSpc>
                <a:spcPct val="80000"/>
              </a:lnSpc>
            </a:pPr>
            <a:r>
              <a:rPr lang="en-US" altLang="zh-CN" sz="1400" u="sng" dirty="0">
                <a:solidFill>
                  <a:srgbClr val="800080"/>
                </a:solidFill>
                <a:hlinkClick r:id="" action="ppaction://noaction"/>
              </a:rPr>
              <a:t>[2]</a:t>
            </a:r>
            <a:r>
              <a:rPr lang="en-US" altLang="zh-CN" sz="1400" dirty="0"/>
              <a:t> </a:t>
            </a:r>
            <a:r>
              <a:rPr lang="zh-CN" altLang="en-US" sz="1400" dirty="0">
                <a:latin typeface="Times New Roman" panose="02020603050405020304" pitchFamily="18" charset="0"/>
              </a:rPr>
              <a:t>傅立，灰色系统理论及其应用，科学技术文献出版社，</a:t>
            </a:r>
            <a:r>
              <a:rPr lang="en-US" altLang="zh-CN" sz="1400" dirty="0"/>
              <a:t>1992</a:t>
            </a:r>
            <a:r>
              <a:rPr lang="zh-CN" altLang="en-US" sz="1400" dirty="0">
                <a:latin typeface="Times New Roman" panose="02020603050405020304" pitchFamily="18" charset="0"/>
              </a:rPr>
              <a:t>。</a:t>
            </a:r>
            <a:endParaRPr lang="zh-CN" altLang="en-US" sz="1400" dirty="0"/>
          </a:p>
          <a:p>
            <a:pPr>
              <a:lnSpc>
                <a:spcPct val="80000"/>
              </a:lnSpc>
            </a:pPr>
            <a:r>
              <a:rPr lang="en-US" altLang="zh-CN" sz="1400" u="sng" dirty="0">
                <a:solidFill>
                  <a:srgbClr val="800080"/>
                </a:solidFill>
                <a:hlinkClick r:id="" action="ppaction://noaction"/>
              </a:rPr>
              <a:t>[3]</a:t>
            </a:r>
            <a:r>
              <a:rPr lang="en-US" altLang="zh-CN" sz="1400" dirty="0"/>
              <a:t> Alexander S. P., Nonlinear adaptive trajectory tracking using dynamic neural networks, IEEE Trans. On Neural </a:t>
            </a:r>
            <a:r>
              <a:rPr lang="en-US" altLang="zh-CN" sz="1400" dirty="0" err="1"/>
              <a:t>Newtworks</a:t>
            </a:r>
            <a:r>
              <a:rPr lang="en-US" altLang="zh-CN" sz="1400" dirty="0"/>
              <a:t>, Vol.10, No.6, November 1999, P1402-1410</a:t>
            </a:r>
          </a:p>
          <a:p>
            <a:pPr>
              <a:lnSpc>
                <a:spcPct val="80000"/>
              </a:lnSpc>
            </a:pPr>
            <a:r>
              <a:rPr lang="en-US" altLang="zh-CN" sz="1400" u="sng" dirty="0">
                <a:solidFill>
                  <a:srgbClr val="800080"/>
                </a:solidFill>
                <a:hlinkClick r:id="" action="ppaction://noaction"/>
              </a:rPr>
              <a:t>[4]</a:t>
            </a:r>
            <a:r>
              <a:rPr lang="en-US" altLang="zh-CN" sz="1400" dirty="0"/>
              <a:t> </a:t>
            </a:r>
            <a:r>
              <a:rPr lang="en-US" altLang="zh-CN" sz="1400" dirty="0" err="1"/>
              <a:t>Fudenberg</a:t>
            </a:r>
            <a:r>
              <a:rPr lang="en-US" altLang="zh-CN" sz="1400" dirty="0"/>
              <a:t>, D. and D. K. Levine, Steady state Learning and Nash Equilibrium, </a:t>
            </a:r>
            <a:r>
              <a:rPr lang="en-US" altLang="zh-CN" sz="1400" dirty="0" err="1"/>
              <a:t>Econometrica</a:t>
            </a:r>
            <a:r>
              <a:rPr lang="en-US" altLang="zh-CN" sz="1400" dirty="0"/>
              <a:t>, 61(May):547-573,1993.</a:t>
            </a:r>
          </a:p>
          <a:p>
            <a:pPr>
              <a:lnSpc>
                <a:spcPct val="80000"/>
              </a:lnSpc>
            </a:pPr>
            <a:endParaRPr lang="en-US" altLang="zh-CN"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r>
              <a:rPr lang="zh-CN" altLang="en-US" sz="3200" dirty="0"/>
              <a:t>天气系统的预测</a:t>
            </a:r>
          </a:p>
        </p:txBody>
      </p:sp>
      <p:sp>
        <p:nvSpPr>
          <p:cNvPr id="391171" name="Rectangle 3"/>
          <p:cNvSpPr>
            <a:spLocks noGrp="1" noChangeArrowheads="1"/>
          </p:cNvSpPr>
          <p:nvPr>
            <p:ph type="body" idx="1"/>
          </p:nvPr>
        </p:nvSpPr>
        <p:spPr/>
        <p:txBody>
          <a:bodyPr/>
          <a:lstStyle/>
          <a:p>
            <a:pPr>
              <a:lnSpc>
                <a:spcPct val="80000"/>
              </a:lnSpc>
            </a:pPr>
            <a:r>
              <a:rPr lang="zh-CN" altLang="en-US" sz="2800" dirty="0"/>
              <a:t>天气系统的混沌特征还决定了天气系统的确定性和内随机性；因而天气系统具有相对稳定性和长期不可预测性，其短期可预测性是局部建模的思想</a:t>
            </a:r>
            <a:r>
              <a:rPr lang="zh-CN" altLang="en-US" sz="2800" dirty="0" smtClean="0"/>
              <a:t>来源</a:t>
            </a:r>
            <a:endParaRPr lang="en-US" altLang="zh-CN" sz="2800" dirty="0" smtClean="0"/>
          </a:p>
          <a:p>
            <a:pPr>
              <a:lnSpc>
                <a:spcPct val="80000"/>
              </a:lnSpc>
            </a:pPr>
            <a:r>
              <a:rPr lang="zh-CN" altLang="en-US" sz="2800" dirty="0" smtClean="0"/>
              <a:t>由于</a:t>
            </a:r>
            <a:r>
              <a:rPr lang="zh-CN" altLang="en-US" sz="2800" dirty="0"/>
              <a:t>系统的非线性、不确定性等复杂性特征，使得我们难以建立完备的非线性动力学方程来对系统的状态和行为进行描述和预测</a:t>
            </a:r>
            <a:r>
              <a:rPr lang="en-US" altLang="zh-CN" sz="2800" u="sng" dirty="0">
                <a:solidFill>
                  <a:srgbClr val="800080"/>
                </a:solidFill>
                <a:hlinkClick r:id="" action="ppaction://noaction"/>
              </a:rPr>
              <a:t>[1]</a:t>
            </a:r>
            <a:r>
              <a:rPr lang="zh-CN" altLang="en-US" sz="2800" dirty="0" smtClean="0"/>
              <a:t>。</a:t>
            </a:r>
            <a:endParaRPr lang="en-US" altLang="zh-CN" sz="2800" dirty="0" smtClean="0"/>
          </a:p>
          <a:p>
            <a:pPr>
              <a:lnSpc>
                <a:spcPct val="80000"/>
              </a:lnSpc>
            </a:pPr>
            <a:r>
              <a:rPr lang="zh-CN" altLang="en-US" sz="2800" dirty="0" smtClean="0"/>
              <a:t>一般</a:t>
            </a:r>
            <a:r>
              <a:rPr lang="zh-CN" altLang="en-US" sz="2800" dirty="0"/>
              <a:t>情况下是建立非物理方程来对其进行近似表征。在状态空间中，不同的状态点需要采用不同的近似表征模型，同时对于不同的点用于建模的相似模式集是不同的，因而不能用一个统一的模型来描述天气系统在全部状态空间中的状态，所以应当进行动态局部建模</a:t>
            </a:r>
            <a:r>
              <a:rPr lang="zh-CN" altLang="en-US" sz="2800" dirty="0" smtClean="0"/>
              <a:t>。</a:t>
            </a:r>
            <a:endParaRPr lang="en-US" altLang="zh-CN" sz="2800" dirty="0" smtClean="0"/>
          </a:p>
          <a:p>
            <a:pPr>
              <a:lnSpc>
                <a:spcPct val="80000"/>
              </a:lnSpc>
            </a:pPr>
            <a:r>
              <a:rPr lang="zh-CN" altLang="en-US" sz="2800" dirty="0"/>
              <a:t/>
            </a:r>
            <a:br>
              <a:rPr lang="zh-CN" altLang="en-US" sz="2800" dirty="0"/>
            </a:br>
            <a:r>
              <a:rPr lang="en-US" altLang="zh-CN" sz="2000" u="sng" dirty="0">
                <a:solidFill>
                  <a:srgbClr val="800080"/>
                </a:solidFill>
                <a:hlinkClick r:id="" action="ppaction://noaction"/>
              </a:rPr>
              <a:t>[1]</a:t>
            </a:r>
            <a:r>
              <a:rPr lang="en-US" altLang="zh-CN" sz="2000" dirty="0"/>
              <a:t> D. </a:t>
            </a:r>
            <a:r>
              <a:rPr lang="en-US" altLang="zh-CN" sz="2000" dirty="0" err="1"/>
              <a:t>Allingham</a:t>
            </a:r>
            <a:r>
              <a:rPr lang="en-US" altLang="zh-CN" sz="2000" dirty="0"/>
              <a:t>, M. West, A. </a:t>
            </a:r>
            <a:r>
              <a:rPr lang="en-US" altLang="zh-CN" sz="2000" dirty="0" err="1"/>
              <a:t>Mees</a:t>
            </a:r>
            <a:r>
              <a:rPr lang="en-US" altLang="zh-CN" sz="2000" dirty="0"/>
              <a:t>, Wavelet Reconstruction of Nonlinear Dynamics, </a:t>
            </a:r>
            <a:r>
              <a:rPr lang="en-US" altLang="zh-CN" sz="2000" dirty="0" err="1"/>
              <a:t>Internat.</a:t>
            </a:r>
            <a:r>
              <a:rPr lang="en-US" altLang="zh-CN" sz="2000" dirty="0"/>
              <a:t> Journal of Bifurcation and Chaos, Vol.8, No.11, 2191-2201, 1998</a:t>
            </a:r>
          </a:p>
          <a:p>
            <a:pPr>
              <a:lnSpc>
                <a:spcPct val="80000"/>
              </a:lnSpc>
            </a:pPr>
            <a:endParaRPr lang="en-US" altLang="zh-CN" sz="28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r>
              <a:rPr lang="zh-CN" altLang="en-US" sz="3200" b="0" dirty="0" smtClean="0"/>
              <a:t>动态</a:t>
            </a:r>
            <a:r>
              <a:rPr lang="zh-CN" altLang="en-US" sz="3200" b="0" dirty="0"/>
              <a:t>局部预测模型</a:t>
            </a:r>
          </a:p>
        </p:txBody>
      </p:sp>
      <p:sp>
        <p:nvSpPr>
          <p:cNvPr id="372739" name="Rectangle 3"/>
          <p:cNvSpPr>
            <a:spLocks noGrp="1" noChangeArrowheads="1"/>
          </p:cNvSpPr>
          <p:nvPr>
            <p:ph type="body" idx="1"/>
          </p:nvPr>
        </p:nvSpPr>
        <p:spPr>
          <a:xfrm>
            <a:off x="152400" y="762000"/>
            <a:ext cx="8785225" cy="518477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lIns="90000" tIns="46800" rIns="90000" bIns="46800"/>
          <a:lstStyle/>
          <a:p>
            <a:r>
              <a:rPr lang="zh-CN" altLang="en-US" sz="2800" dirty="0"/>
              <a:t>数据处理的组方法（</a:t>
            </a:r>
            <a:r>
              <a:rPr lang="en-US" altLang="zh-CN" sz="2800" dirty="0"/>
              <a:t>Group Method of Data Handling</a:t>
            </a:r>
            <a:r>
              <a:rPr lang="zh-CN" altLang="en-US" sz="2800" dirty="0"/>
              <a:t>， </a:t>
            </a:r>
            <a:r>
              <a:rPr lang="en-US" altLang="zh-CN" sz="2800" dirty="0"/>
              <a:t>GMDH </a:t>
            </a:r>
            <a:r>
              <a:rPr lang="zh-CN" altLang="en-US" sz="2800" dirty="0"/>
              <a:t>） </a:t>
            </a:r>
          </a:p>
          <a:p>
            <a:r>
              <a:rPr lang="zh-CN" altLang="en-US" sz="2800" dirty="0" smtClean="0"/>
              <a:t>适用于</a:t>
            </a:r>
            <a:r>
              <a:rPr lang="zh-CN" altLang="en-US" sz="2800" dirty="0"/>
              <a:t>有噪音或不完整数据的非物理建模。该方法被用于求解以下问题</a:t>
            </a:r>
            <a:r>
              <a:rPr lang="zh-CN" altLang="en-US" sz="2800" dirty="0" smtClean="0"/>
              <a:t>：</a:t>
            </a:r>
            <a:endParaRPr lang="en-US" altLang="zh-CN" sz="2800" dirty="0" smtClean="0"/>
          </a:p>
          <a:p>
            <a:r>
              <a:rPr lang="en-US" altLang="zh-CN" sz="2800" dirty="0" smtClean="0"/>
              <a:t>1) </a:t>
            </a:r>
            <a:r>
              <a:rPr lang="zh-CN" altLang="en-US" sz="2800" dirty="0"/>
              <a:t>基于过程的短期预测与长期</a:t>
            </a:r>
            <a:r>
              <a:rPr lang="zh-CN" altLang="en-US" sz="2800" dirty="0" smtClean="0"/>
              <a:t>预测；</a:t>
            </a:r>
            <a:endParaRPr lang="en-US" altLang="zh-CN" sz="2800" dirty="0" smtClean="0"/>
          </a:p>
          <a:p>
            <a:r>
              <a:rPr lang="en-US" altLang="zh-CN" sz="2800" dirty="0" smtClean="0"/>
              <a:t>2</a:t>
            </a:r>
            <a:r>
              <a:rPr lang="zh-CN" altLang="en-US" sz="2800" dirty="0"/>
              <a:t>）物理规律的辨识与物理场的外推</a:t>
            </a:r>
            <a:r>
              <a:rPr lang="zh-CN" altLang="en-US" sz="2800" dirty="0" smtClean="0"/>
              <a:t>；</a:t>
            </a:r>
            <a:endParaRPr lang="en-US" altLang="zh-CN" sz="2800" dirty="0" smtClean="0"/>
          </a:p>
          <a:p>
            <a:r>
              <a:rPr lang="en-US" altLang="zh-CN" sz="2800" dirty="0" smtClean="0"/>
              <a:t>3</a:t>
            </a:r>
            <a:r>
              <a:rPr lang="zh-CN" altLang="en-US" sz="2800" dirty="0"/>
              <a:t>）数据样本的聚类</a:t>
            </a:r>
            <a:r>
              <a:rPr lang="zh-CN" altLang="en-US" sz="2800" dirty="0" smtClean="0"/>
              <a:t>；</a:t>
            </a:r>
            <a:endParaRPr lang="en-US" altLang="zh-CN" sz="2800" dirty="0" smtClean="0"/>
          </a:p>
          <a:p>
            <a:r>
              <a:rPr lang="en-US" altLang="zh-CN" sz="2800" dirty="0" smtClean="0"/>
              <a:t>4</a:t>
            </a:r>
            <a:r>
              <a:rPr lang="zh-CN" altLang="en-US" sz="2800" dirty="0"/>
              <a:t>）离散变量的模式识别。</a:t>
            </a:r>
          </a:p>
          <a:p>
            <a:r>
              <a:rPr lang="zh-CN" altLang="en-US" sz="2800" dirty="0"/>
              <a:t>适应于基于相似模式的预测建模。</a:t>
            </a:r>
            <a:endParaRPr lang="zh-CN" altLang="en-US" sz="2800" i="1" dirty="0"/>
          </a:p>
          <a:p>
            <a:endParaRPr lang="en-US" altLang="zh-CN" sz="28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endParaRPr lang="zh-CN" altLang="zh-CN"/>
          </a:p>
        </p:txBody>
      </p:sp>
      <p:graphicFrame>
        <p:nvGraphicFramePr>
          <p:cNvPr id="342019" name="Object 3"/>
          <p:cNvGraphicFramePr>
            <a:graphicFrameLocks noGrp="1" noChangeAspect="1"/>
          </p:cNvGraphicFramePr>
          <p:nvPr>
            <p:ph type="body" idx="1"/>
          </p:nvPr>
        </p:nvGraphicFramePr>
        <p:xfrm>
          <a:off x="381000" y="1066800"/>
          <a:ext cx="8505265" cy="5029200"/>
        </p:xfrm>
        <a:graphic>
          <a:graphicData uri="http://schemas.openxmlformats.org/presentationml/2006/ole">
            <mc:AlternateContent xmlns:mc="http://schemas.openxmlformats.org/markup-compatibility/2006">
              <mc:Choice xmlns:v="urn:schemas-microsoft-com:vml" Requires="v">
                <p:oleObj spid="_x0000_s17472" name="BMP 图象" r:id="rId3" imgW="6057900" imgH="3305175" progId="Paint.Picture">
                  <p:embed/>
                </p:oleObj>
              </mc:Choice>
              <mc:Fallback>
                <p:oleObj name="BMP 图象" r:id="rId3" imgW="6057900" imgH="3305175" progId="Paint.Picture">
                  <p:embed/>
                  <p:pic>
                    <p:nvPicPr>
                      <p:cNvPr id="0" name="图片 174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66800"/>
                        <a:ext cx="8505265" cy="502920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zh-CN" altLang="en-US" dirty="0"/>
              <a:t>复杂类型数据挖掘思想</a:t>
            </a:r>
          </a:p>
        </p:txBody>
      </p:sp>
      <p:sp>
        <p:nvSpPr>
          <p:cNvPr id="246787" name="Rectangle 3"/>
          <p:cNvSpPr>
            <a:spLocks noGrp="1" noChangeArrowheads="1"/>
          </p:cNvSpPr>
          <p:nvPr>
            <p:ph type="body" idx="1"/>
          </p:nvPr>
        </p:nvSpPr>
        <p:spPr>
          <a:xfrm>
            <a:off x="0" y="914400"/>
            <a:ext cx="8763000" cy="5791200"/>
          </a:xfrm>
        </p:spPr>
        <p:txBody>
          <a:bodyPr/>
          <a:lstStyle/>
          <a:p>
            <a:pPr algn="just"/>
            <a:r>
              <a:rPr lang="en-US" altLang="zh-CN"/>
              <a:t>5.</a:t>
            </a:r>
            <a:r>
              <a:rPr lang="zh-CN" altLang="en-US"/>
              <a:t>理论研究与应用紧密结合，从实践中发现问题，寻找问题的突破口，找出解决方法。将总体框架的研究与知识发现方法和技术实现过程统一，全过程始终扣紧应用主题；同时又考虑到通用性。</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idx="1"/>
          </p:nvPr>
        </p:nvSpPr>
        <p:spPr>
          <a:xfrm>
            <a:off x="304800" y="990600"/>
            <a:ext cx="8642350" cy="4824413"/>
          </a:xfrm>
        </p:spPr>
        <p:txBody>
          <a:bodyPr/>
          <a:lstStyle/>
          <a:p>
            <a:pPr marL="609600" indent="-609600"/>
            <a:r>
              <a:rPr lang="en-US" altLang="zh-CN" sz="2800" dirty="0"/>
              <a:t>Hilbert</a:t>
            </a:r>
            <a:r>
              <a:rPr lang="zh-CN" altLang="en-US" sz="2800" dirty="0"/>
              <a:t>空间和子空间理论在知识发现中的理论和应用研究；以模式为基础的复杂数据类型的分类、聚类等知识发现算法的</a:t>
            </a:r>
            <a:r>
              <a:rPr lang="zh-CN" altLang="en-US" sz="2800" dirty="0" smtClean="0"/>
              <a:t>研究</a:t>
            </a:r>
            <a:endParaRPr lang="en-US" altLang="zh-CN" sz="2800" dirty="0" smtClean="0"/>
          </a:p>
          <a:p>
            <a:pPr marL="609600" indent="-609600"/>
            <a:endParaRPr lang="en-US" altLang="zh-CN" sz="2800" dirty="0"/>
          </a:p>
          <a:p>
            <a:pPr marL="609600" indent="-609600"/>
            <a:r>
              <a:rPr lang="zh-CN" altLang="en-US" sz="2800" dirty="0" smtClean="0"/>
              <a:t>对于</a:t>
            </a:r>
            <a:r>
              <a:rPr lang="zh-CN" altLang="en-US" sz="2800" dirty="0"/>
              <a:t>其他的复杂数据类型，如视频、音频等数据的模式构造的适应性尚需进一步的理论分析和实验</a:t>
            </a:r>
            <a:r>
              <a:rPr lang="zh-CN" altLang="en-US" sz="2800" dirty="0" smtClean="0"/>
              <a:t>验证</a:t>
            </a:r>
            <a:endParaRPr lang="zh-CN" altLang="en-US" sz="2800" dirty="0"/>
          </a:p>
        </p:txBody>
      </p:sp>
      <p:sp>
        <p:nvSpPr>
          <p:cNvPr id="221187" name="Rectangle 3"/>
          <p:cNvSpPr>
            <a:spLocks noGrp="1" noChangeArrowheads="1"/>
          </p:cNvSpPr>
          <p:nvPr>
            <p:ph type="title"/>
          </p:nvPr>
        </p:nvSpPr>
        <p:spPr>
          <a:noFill/>
        </p:spPr>
        <p:txBody>
          <a:bodyPr/>
          <a:lstStyle/>
          <a:p>
            <a:r>
              <a:rPr lang="zh-CN" altLang="en-US" sz="3600" b="0"/>
              <a:t>需要进一步解决的问题</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idx="1"/>
          </p:nvPr>
        </p:nvSpPr>
        <p:spPr>
          <a:xfrm>
            <a:off x="228600" y="914400"/>
            <a:ext cx="8705850" cy="4752975"/>
          </a:xfrm>
        </p:spPr>
        <p:txBody>
          <a:bodyPr/>
          <a:lstStyle/>
          <a:p>
            <a:pPr marL="609600" indent="-609600"/>
            <a:r>
              <a:rPr lang="zh-CN" altLang="en-US" sz="2800" dirty="0"/>
              <a:t>复杂类型数据内容和结构的分形描述。生物芯片、地形描述等。</a:t>
            </a:r>
          </a:p>
          <a:p>
            <a:pPr marL="609600" indent="-609600"/>
            <a:r>
              <a:rPr lang="zh-CN" altLang="en-US" sz="2800" dirty="0"/>
              <a:t>对于其他的复杂数据类型，如音频等数据的模式构造的适应性尚需进一步的理论分析和实验验证。</a:t>
            </a:r>
          </a:p>
          <a:p>
            <a:pPr marL="609600" indent="-609600"/>
            <a:r>
              <a:rPr lang="zh-CN" altLang="en-US" sz="2800" dirty="0"/>
              <a:t>模式的可理解性需要根据所表征的内容来构造解释知识库。</a:t>
            </a:r>
          </a:p>
        </p:txBody>
      </p:sp>
      <p:sp>
        <p:nvSpPr>
          <p:cNvPr id="222211" name="Rectangle 3"/>
          <p:cNvSpPr>
            <a:spLocks noGrp="1" noChangeArrowheads="1"/>
          </p:cNvSpPr>
          <p:nvPr>
            <p:ph type="title"/>
          </p:nvPr>
        </p:nvSpPr>
        <p:spPr>
          <a:noFill/>
        </p:spPr>
        <p:txBody>
          <a:bodyPr/>
          <a:lstStyle/>
          <a:p>
            <a:r>
              <a:rPr lang="zh-CN" altLang="en-US" sz="3600" b="0"/>
              <a:t>需要进一步解决的问题</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r>
              <a:rPr lang="zh-CN" altLang="en-US" dirty="0" smtClean="0"/>
              <a:t>气象数据</a:t>
            </a:r>
            <a:r>
              <a:rPr lang="zh-CN" altLang="en-US" dirty="0"/>
              <a:t>挖据思想</a:t>
            </a:r>
          </a:p>
        </p:txBody>
      </p:sp>
      <p:sp>
        <p:nvSpPr>
          <p:cNvPr id="404483" name="Rectangle 3"/>
          <p:cNvSpPr>
            <a:spLocks noGrp="1" noChangeArrowheads="1"/>
          </p:cNvSpPr>
          <p:nvPr>
            <p:ph type="body" idx="1"/>
          </p:nvPr>
        </p:nvSpPr>
        <p:spPr>
          <a:xfrm>
            <a:off x="0" y="914400"/>
            <a:ext cx="8763000" cy="5791200"/>
          </a:xfrm>
        </p:spPr>
        <p:txBody>
          <a:bodyPr/>
          <a:lstStyle/>
          <a:p>
            <a:pPr algn="just"/>
            <a:r>
              <a:rPr lang="en-US" altLang="zh-CN" dirty="0"/>
              <a:t>6 </a:t>
            </a:r>
            <a:r>
              <a:rPr lang="zh-CN" altLang="en-US" dirty="0"/>
              <a:t>在充分分析已有知识发现方法的同时，注重结合实际问题进行研究</a:t>
            </a:r>
            <a:r>
              <a:rPr lang="zh-CN" altLang="en-US" dirty="0" smtClean="0"/>
              <a:t>。</a:t>
            </a:r>
            <a:endParaRPr lang="en-US" altLang="zh-CN" dirty="0" smtClean="0"/>
          </a:p>
          <a:p>
            <a:pPr algn="just"/>
            <a:endParaRPr lang="zh-CN" altLang="en-US" dirty="0"/>
          </a:p>
          <a:p>
            <a:r>
              <a:rPr lang="en-US" altLang="zh-CN" dirty="0"/>
              <a:t>7 </a:t>
            </a:r>
            <a:r>
              <a:rPr lang="zh-CN" altLang="en-US" dirty="0"/>
              <a:t>研究过程贯穿认知科学、系统理论、以及知识发现的理论和方法，通过多学科交叉和技术融合，形成了有解决一类问题的的知识发现实现技术。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zh-CN" altLang="en-US" dirty="0"/>
              <a:t>气象数据挖据思想</a:t>
            </a:r>
          </a:p>
        </p:txBody>
      </p:sp>
      <p:sp>
        <p:nvSpPr>
          <p:cNvPr id="243715" name="Rectangle 3"/>
          <p:cNvSpPr>
            <a:spLocks noGrp="1" noChangeArrowheads="1"/>
          </p:cNvSpPr>
          <p:nvPr>
            <p:ph type="body" idx="1"/>
          </p:nvPr>
        </p:nvSpPr>
        <p:spPr>
          <a:xfrm>
            <a:off x="381000" y="609600"/>
            <a:ext cx="8686800" cy="5867400"/>
          </a:xfrm>
        </p:spPr>
        <p:txBody>
          <a:bodyPr/>
          <a:lstStyle/>
          <a:p>
            <a:pPr>
              <a:lnSpc>
                <a:spcPct val="90000"/>
              </a:lnSpc>
            </a:pPr>
            <a:r>
              <a:rPr lang="zh-CN" altLang="en-US" sz="2800" dirty="0"/>
              <a:t>长期以来人们从各个角度和方向进行了气象预报的研究，对多种理论和方法都进行了</a:t>
            </a:r>
            <a:r>
              <a:rPr lang="zh-CN" altLang="en-US" sz="2800" dirty="0" smtClean="0"/>
              <a:t>尝试</a:t>
            </a:r>
            <a:endParaRPr lang="en-US" altLang="zh-CN" sz="2800" dirty="0" smtClean="0"/>
          </a:p>
          <a:p>
            <a:pPr>
              <a:lnSpc>
                <a:spcPct val="90000"/>
              </a:lnSpc>
            </a:pPr>
            <a:endParaRPr lang="zh-CN" altLang="en-US" sz="2800" dirty="0"/>
          </a:p>
          <a:p>
            <a:pPr>
              <a:lnSpc>
                <a:spcPct val="90000"/>
              </a:lnSpc>
            </a:pPr>
            <a:r>
              <a:rPr lang="zh-CN" altLang="en-US" sz="2800" dirty="0"/>
              <a:t>采用新的技术和方法，即数据挖掘与知识发现的思想与方法，进行相关研究具有现实意义，也是应用发展及需求的驱动</a:t>
            </a:r>
            <a:r>
              <a:rPr lang="zh-CN" altLang="en-US" sz="2800" dirty="0" smtClean="0"/>
              <a:t>。</a:t>
            </a:r>
            <a:endParaRPr lang="en-US" altLang="zh-CN" sz="2800" dirty="0" smtClean="0"/>
          </a:p>
          <a:p>
            <a:pPr>
              <a:lnSpc>
                <a:spcPct val="90000"/>
              </a:lnSpc>
            </a:pPr>
            <a:endParaRPr lang="zh-CN" altLang="en-US" sz="2800" dirty="0"/>
          </a:p>
          <a:p>
            <a:pPr>
              <a:lnSpc>
                <a:spcPct val="90000"/>
              </a:lnSpc>
            </a:pPr>
            <a:r>
              <a:rPr lang="zh-CN" altLang="en-US" sz="2800" dirty="0"/>
              <a:t>人类赖以生存的环境是复杂的，复杂的系统无处不在，经济波动、自然环境的变迁等类似的复杂系统的发展和演化规律都需要进行深入研究并作出准确的预测</a:t>
            </a:r>
            <a:r>
              <a:rPr lang="zh-CN" altLang="en-US" sz="2800" dirty="0" smtClean="0"/>
              <a:t>。</a:t>
            </a:r>
            <a:endParaRPr lang="en-US" altLang="zh-CN" sz="2800" dirty="0" smtClean="0"/>
          </a:p>
          <a:p>
            <a:pPr>
              <a:lnSpc>
                <a:spcPct val="90000"/>
              </a:lnSpc>
            </a:pPr>
            <a:r>
              <a:rPr lang="zh-CN" altLang="en-US" sz="2800" dirty="0" smtClean="0"/>
              <a:t>需要</a:t>
            </a:r>
            <a:r>
              <a:rPr lang="zh-CN" altLang="en-US" sz="2800" dirty="0"/>
              <a:t>行之有效的方法和有力的工具来分析和处理现存的大量数据从中获取有用的知识。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zh-CN" altLang="en-US" dirty="0"/>
              <a:t>气象数据挖据思想</a:t>
            </a:r>
          </a:p>
        </p:txBody>
      </p:sp>
      <p:sp>
        <p:nvSpPr>
          <p:cNvPr id="247811" name="Rectangle 3"/>
          <p:cNvSpPr>
            <a:spLocks noGrp="1" noChangeArrowheads="1"/>
          </p:cNvSpPr>
          <p:nvPr>
            <p:ph type="body" idx="1"/>
          </p:nvPr>
        </p:nvSpPr>
        <p:spPr/>
        <p:txBody>
          <a:bodyPr/>
          <a:lstStyle/>
          <a:p>
            <a:pPr algn="just"/>
            <a:r>
              <a:rPr lang="zh-CN" altLang="en-US" sz="2800" dirty="0"/>
              <a:t>从系统科学的角度来看，知识是系统的组成、结构、行为特征以及发展变化规律的描述和表现。</a:t>
            </a:r>
          </a:p>
          <a:p>
            <a:pPr algn="just"/>
            <a:r>
              <a:rPr lang="zh-CN" altLang="en-US" sz="2800" dirty="0"/>
              <a:t>数据是所研究系统的性态和行为特征的测度，是不同系统（或者是同一系统的不同组成部分之间）相互作用的</a:t>
            </a:r>
            <a:r>
              <a:rPr lang="zh-CN" altLang="en-US" sz="2800" dirty="0" smtClean="0"/>
              <a:t>反映</a:t>
            </a:r>
            <a:endParaRPr lang="en-US" altLang="zh-CN" sz="2800" dirty="0" smtClean="0"/>
          </a:p>
          <a:p>
            <a:pPr algn="just"/>
            <a:r>
              <a:rPr lang="zh-CN" altLang="en-US" sz="2800" dirty="0"/>
              <a:t>知识发现所处理的大量数据是所研究的客观事物的形成、发展和演化过程的历史记录，在这些数据中必然蕴含着系统的发展演化的机理，与之相反，系统的本质和规律决定着数据的特征和规律</a:t>
            </a:r>
            <a:r>
              <a:rPr lang="zh-CN" altLang="en-US" sz="2800" dirty="0" smtClean="0"/>
              <a:t>。</a:t>
            </a:r>
            <a:endParaRPr lang="en-US" altLang="zh-CN" sz="2800" dirty="0" smtClean="0"/>
          </a:p>
          <a:p>
            <a:pPr algn="just"/>
            <a:r>
              <a:rPr lang="zh-CN" altLang="en-US" sz="2800" dirty="0" smtClean="0"/>
              <a:t>所</a:t>
            </a:r>
            <a:r>
              <a:rPr lang="zh-CN" altLang="en-US" sz="2800" dirty="0"/>
              <a:t>要发现的知识就是这些本质和规律的概括和总结</a:t>
            </a:r>
          </a:p>
          <a:p>
            <a:endParaRPr lang="en-US" altLang="zh-CN"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zh-CN" altLang="en-US" dirty="0"/>
              <a:t>气象数据挖据思想</a:t>
            </a:r>
          </a:p>
        </p:txBody>
      </p:sp>
      <p:sp>
        <p:nvSpPr>
          <p:cNvPr id="249859" name="Rectangle 3"/>
          <p:cNvSpPr>
            <a:spLocks noGrp="1" noChangeArrowheads="1"/>
          </p:cNvSpPr>
          <p:nvPr>
            <p:ph type="body" idx="1"/>
          </p:nvPr>
        </p:nvSpPr>
        <p:spPr/>
        <p:txBody>
          <a:bodyPr/>
          <a:lstStyle/>
          <a:p>
            <a:r>
              <a:rPr lang="zh-CN" altLang="en-US" sz="2800" dirty="0"/>
              <a:t>知识发现不仅要处理复杂类型数据，如文本、图形图像以及视频等多媒体数据，还应当充分认识和利用数据所赖以存在的复杂的物理机制和环境，如金融、经济人类行为以及我们所研究的天气系统的复杂非线性机理</a:t>
            </a:r>
            <a:r>
              <a:rPr lang="zh-CN" altLang="en-US" sz="2800" dirty="0" smtClean="0"/>
              <a:t>。</a:t>
            </a:r>
            <a:endParaRPr lang="en-US" altLang="zh-CN" sz="2800" dirty="0" smtClean="0"/>
          </a:p>
          <a:p>
            <a:endParaRPr lang="zh-CN" altLang="en-US" sz="2800" dirty="0"/>
          </a:p>
          <a:p>
            <a:r>
              <a:rPr lang="zh-CN" altLang="en-US" sz="2800" dirty="0"/>
              <a:t>对于知识发现来说，复杂的数据类型影响的是具体的知识发现方法，数据内在的机制及其与环境因素的关系则影响到知识发现机理和系统的结构。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zh-CN" altLang="en-US" b="0" dirty="0">
                <a:solidFill>
                  <a:srgbClr val="FF0000"/>
                </a:solidFill>
                <a:latin typeface="Arial" panose="020B0604020202020204" pitchFamily="34" charset="0"/>
              </a:rPr>
              <a:t>天气系统的混沌特征</a:t>
            </a:r>
          </a:p>
        </p:txBody>
      </p:sp>
      <p:sp>
        <p:nvSpPr>
          <p:cNvPr id="236547" name="Rectangle 3"/>
          <p:cNvSpPr>
            <a:spLocks noGrp="1" noChangeArrowheads="1"/>
          </p:cNvSpPr>
          <p:nvPr>
            <p:ph type="body" idx="1"/>
          </p:nvPr>
        </p:nvSpPr>
        <p:spPr>
          <a:noFill/>
          <a:ln>
            <a:solidFill>
              <a:schemeClr val="accent1"/>
            </a:solidFill>
            <a:miter lim="800000"/>
          </a:ln>
        </p:spPr>
        <p:txBody>
          <a:bodyPr/>
          <a:lstStyle/>
          <a:p>
            <a:pPr algn="just">
              <a:buFont typeface="Wingdings" panose="05000000000000000000" pitchFamily="2" charset="2"/>
              <a:buNone/>
            </a:pPr>
            <a:r>
              <a:rPr lang="en-US" altLang="zh-CN" b="0" dirty="0">
                <a:solidFill>
                  <a:schemeClr val="hlink"/>
                </a:solidFill>
                <a:latin typeface="Arial" panose="020B0604020202020204" pitchFamily="34" charset="0"/>
              </a:rPr>
              <a:t>2 </a:t>
            </a:r>
            <a:r>
              <a:rPr lang="zh-CN" altLang="en-US" b="0" dirty="0">
                <a:solidFill>
                  <a:schemeClr val="hlink"/>
                </a:solidFill>
                <a:latin typeface="Arial" panose="020B0604020202020204" pitchFamily="34" charset="0"/>
              </a:rPr>
              <a:t>天气系统的混沌特征</a:t>
            </a:r>
          </a:p>
          <a:p>
            <a:pPr algn="just">
              <a:buFont typeface="Wingdings" panose="05000000000000000000" pitchFamily="2" charset="2"/>
              <a:buNone/>
            </a:pPr>
            <a:r>
              <a:rPr lang="en-US" altLang="zh-CN" b="0" dirty="0">
                <a:latin typeface="Arial" panose="020B0604020202020204" pitchFamily="34" charset="0"/>
              </a:rPr>
              <a:t>2.1 </a:t>
            </a:r>
            <a:r>
              <a:rPr lang="zh-CN" altLang="en-US" b="0" dirty="0" smtClean="0">
                <a:latin typeface="Arial" panose="020B0604020202020204" pitchFamily="34" charset="0"/>
              </a:rPr>
              <a:t>天气系统</a:t>
            </a:r>
            <a:endParaRPr lang="en-US" altLang="zh-CN" b="0" dirty="0">
              <a:latin typeface="Arial" panose="020B0604020202020204" pitchFamily="34" charset="0"/>
            </a:endParaRPr>
          </a:p>
          <a:p>
            <a:pPr algn="just">
              <a:buFont typeface="Wingdings" panose="05000000000000000000" pitchFamily="2" charset="2"/>
              <a:buNone/>
            </a:pPr>
            <a:r>
              <a:rPr lang="en-US" altLang="zh-CN" b="0" dirty="0" smtClean="0">
                <a:latin typeface="Arial" panose="020B0604020202020204" pitchFamily="34" charset="0"/>
              </a:rPr>
              <a:t>2.2 </a:t>
            </a:r>
            <a:r>
              <a:rPr lang="zh-CN" altLang="en-US" b="0" dirty="0" smtClean="0">
                <a:latin typeface="Arial" panose="020B0604020202020204" pitchFamily="34" charset="0"/>
              </a:rPr>
              <a:t>混沌系统</a:t>
            </a:r>
            <a:endParaRPr lang="en-US" altLang="zh-CN" b="0" dirty="0" smtClean="0">
              <a:latin typeface="Arial" panose="020B0604020202020204" pitchFamily="34" charset="0"/>
            </a:endParaRPr>
          </a:p>
          <a:p>
            <a:pPr algn="just">
              <a:buFont typeface="Wingdings" panose="05000000000000000000" pitchFamily="2" charset="2"/>
              <a:buNone/>
            </a:pPr>
            <a:r>
              <a:rPr lang="en-US" altLang="zh-CN" b="0" dirty="0" smtClean="0">
                <a:latin typeface="Arial" panose="020B0604020202020204" pitchFamily="34" charset="0"/>
              </a:rPr>
              <a:t>2.2</a:t>
            </a:r>
            <a:r>
              <a:rPr lang="zh-CN" altLang="en-US" b="0" dirty="0">
                <a:latin typeface="Arial" panose="020B0604020202020204" pitchFamily="34" charset="0"/>
              </a:rPr>
              <a:t>天气系统</a:t>
            </a:r>
            <a:r>
              <a:rPr lang="zh-CN" altLang="en-US" b="0" dirty="0" smtClean="0">
                <a:latin typeface="Arial" panose="020B0604020202020204" pitchFamily="34" charset="0"/>
              </a:rPr>
              <a:t>的混沌特性</a:t>
            </a:r>
            <a:endParaRPr lang="en-US" altLang="zh-CN" b="0" dirty="0" smtClean="0">
              <a:latin typeface="Arial" panose="020B0604020202020204" pitchFamily="34" charset="0"/>
            </a:endParaRPr>
          </a:p>
          <a:p>
            <a:pPr algn="just">
              <a:buFont typeface="Wingdings" panose="05000000000000000000" pitchFamily="2" charset="2"/>
              <a:buNone/>
            </a:pPr>
            <a:r>
              <a:rPr lang="en-US" altLang="zh-CN" b="0" dirty="0" smtClean="0">
                <a:latin typeface="Arial" panose="020B0604020202020204" pitchFamily="34" charset="0"/>
              </a:rPr>
              <a:t>2.3 </a:t>
            </a:r>
            <a:r>
              <a:rPr lang="zh-CN" altLang="en-US" b="0" dirty="0">
                <a:latin typeface="Arial" panose="020B0604020202020204" pitchFamily="34" charset="0"/>
              </a:rPr>
              <a:t>天气系统的可预测性</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2464" name="Object 16"/>
          <p:cNvGraphicFramePr>
            <a:graphicFrameLocks noGrp="1" noChangeAspect="1"/>
          </p:cNvGraphicFramePr>
          <p:nvPr>
            <p:ph sz="half" idx="1"/>
          </p:nvPr>
        </p:nvGraphicFramePr>
        <p:xfrm>
          <a:off x="-12700" y="533400"/>
          <a:ext cx="9144000" cy="6189663"/>
        </p:xfrm>
        <a:graphic>
          <a:graphicData uri="http://schemas.openxmlformats.org/presentationml/2006/ole">
            <mc:AlternateContent xmlns:mc="http://schemas.openxmlformats.org/markup-compatibility/2006">
              <mc:Choice xmlns:v="urn:schemas-microsoft-com:vml" Requires="v">
                <p:oleObj spid="_x0000_s18493" name="Image" r:id="rId3" imgW="8051800" imgH="5448300" progId="Photoshop.Image.7">
                  <p:embed/>
                </p:oleObj>
              </mc:Choice>
              <mc:Fallback>
                <p:oleObj name="Image" r:id="rId3" imgW="8051800" imgH="5448300" progId="Photoshop.Image.7">
                  <p:embed/>
                  <p:pic>
                    <p:nvPicPr>
                      <p:cNvPr id="0" name="图片 184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533400"/>
                        <a:ext cx="9144000" cy="6189663"/>
                      </a:xfrm>
                      <a:prstGeom prst="rect">
                        <a:avLst/>
                      </a:prstGeom>
                    </p:spPr>
                  </p:pic>
                </p:oleObj>
              </mc:Fallback>
            </mc:AlternateContent>
          </a:graphicData>
        </a:graphic>
      </p:graphicFrame>
      <p:sp>
        <p:nvSpPr>
          <p:cNvPr id="5" name="Rectangle 2"/>
          <p:cNvSpPr>
            <a:spLocks noGrp="1" noChangeArrowheads="1"/>
          </p:cNvSpPr>
          <p:nvPr>
            <p:ph type="title"/>
          </p:nvPr>
        </p:nvSpPr>
        <p:spPr>
          <a:xfrm>
            <a:off x="762000" y="0"/>
            <a:ext cx="8229600" cy="533400"/>
          </a:xfrm>
        </p:spPr>
        <p:txBody>
          <a:bodyPr/>
          <a:lstStyle/>
          <a:p>
            <a:r>
              <a:rPr lang="zh-CN" altLang="en-US"/>
              <a:t>天气系统</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zh-CN" altLang="en-US"/>
              <a:t>天气系统</a:t>
            </a:r>
          </a:p>
        </p:txBody>
      </p:sp>
      <p:sp>
        <p:nvSpPr>
          <p:cNvPr id="251907" name="Rectangle 3"/>
          <p:cNvSpPr>
            <a:spLocks noGrp="1" noChangeArrowheads="1"/>
          </p:cNvSpPr>
          <p:nvPr>
            <p:ph type="body" idx="1"/>
          </p:nvPr>
        </p:nvSpPr>
        <p:spPr/>
        <p:txBody>
          <a:bodyPr/>
          <a:lstStyle/>
          <a:p>
            <a:r>
              <a:rPr lang="zh-CN" altLang="en-US" dirty="0"/>
              <a:t>从天气学的角度看来，整个大气可以看作是一个宏观的</a:t>
            </a:r>
            <a:r>
              <a:rPr lang="zh-CN" altLang="en-US" dirty="0" smtClean="0"/>
              <a:t>天气系统</a:t>
            </a:r>
            <a:endParaRPr lang="en-US" altLang="zh-CN" dirty="0" smtClean="0"/>
          </a:p>
          <a:p>
            <a:endParaRPr lang="en-US" altLang="zh-CN" dirty="0" smtClean="0"/>
          </a:p>
          <a:p>
            <a:r>
              <a:rPr lang="zh-CN" altLang="en-US" dirty="0" smtClean="0"/>
              <a:t>气旋</a:t>
            </a:r>
            <a:r>
              <a:rPr lang="zh-CN" altLang="en-US" dirty="0"/>
              <a:t>和反气旋等是具体范围内的</a:t>
            </a:r>
            <a:r>
              <a:rPr lang="zh-CN" altLang="en-US" dirty="0" smtClean="0"/>
              <a:t>天气系统</a:t>
            </a:r>
            <a:endParaRPr lang="en-US" altLang="zh-CN" dirty="0" smtClean="0"/>
          </a:p>
          <a:p>
            <a:endParaRPr lang="en-US" altLang="zh-CN" dirty="0" smtClean="0"/>
          </a:p>
          <a:p>
            <a:r>
              <a:rPr lang="zh-CN" altLang="en-US" dirty="0" smtClean="0"/>
              <a:t>天气系统</a:t>
            </a:r>
            <a:r>
              <a:rPr lang="zh-CN" altLang="en-US" dirty="0"/>
              <a:t>虽然与周围大气没有明确的界面，</a:t>
            </a:r>
            <a:r>
              <a:rPr lang="zh-CN" altLang="en-US" dirty="0" smtClean="0"/>
              <a:t>但是它们与</a:t>
            </a:r>
            <a:r>
              <a:rPr lang="zh-CN" altLang="en-US" dirty="0"/>
              <a:t>周围的大气在性质上有着明显的</a:t>
            </a:r>
            <a:r>
              <a:rPr lang="zh-CN" altLang="en-US" dirty="0" smtClean="0"/>
              <a:t>不同</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9" name="Rectangle 11"/>
          <p:cNvSpPr>
            <a:spLocks noGrp="1" noChangeArrowheads="1"/>
          </p:cNvSpPr>
          <p:nvPr>
            <p:ph type="title"/>
          </p:nvPr>
        </p:nvSpPr>
        <p:spPr>
          <a:xfrm>
            <a:off x="0" y="635"/>
            <a:ext cx="9221470" cy="533400"/>
          </a:xfrm>
        </p:spPr>
        <p:txBody>
          <a:bodyPr/>
          <a:lstStyle/>
          <a:p>
            <a:r>
              <a:rPr lang="zh-CN" altLang="en-US" sz="4000" dirty="0">
                <a:latin typeface="宋体" panose="02010600030101010101" pitchFamily="2" charset="-122"/>
                <a:ea typeface="宋体" panose="02010600030101010101" pitchFamily="2" charset="-122"/>
              </a:rPr>
              <a:t>气象</a:t>
            </a:r>
            <a:r>
              <a:rPr lang="zh-CN" altLang="en-US" sz="4000" dirty="0" smtClean="0">
                <a:latin typeface="宋体" panose="02010600030101010101" pitchFamily="2" charset="-122"/>
                <a:ea typeface="宋体" panose="02010600030101010101" pitchFamily="2" charset="-122"/>
              </a:rPr>
              <a:t>系统</a:t>
            </a:r>
            <a:endParaRPr lang="zh-CN" altLang="en-US" sz="4000" dirty="0">
              <a:latin typeface="宋体" panose="02010600030101010101" pitchFamily="2" charset="-122"/>
              <a:ea typeface="宋体" panose="02010600030101010101" pitchFamily="2" charset="-122"/>
            </a:endParaRPr>
          </a:p>
        </p:txBody>
      </p:sp>
      <p:graphicFrame>
        <p:nvGraphicFramePr>
          <p:cNvPr id="232464" name="Object 16"/>
          <p:cNvGraphicFramePr>
            <a:graphicFrameLocks noGrp="1" noChangeAspect="1"/>
          </p:cNvGraphicFramePr>
          <p:nvPr>
            <p:ph sz="half" idx="1"/>
            <p:extLst>
              <p:ext uri="{D42A27DB-BD31-4B8C-83A1-F6EECF244321}">
                <p14:modId xmlns:p14="http://schemas.microsoft.com/office/powerpoint/2010/main" val="3323368995"/>
              </p:ext>
            </p:extLst>
          </p:nvPr>
        </p:nvGraphicFramePr>
        <p:xfrm>
          <a:off x="0" y="482260"/>
          <a:ext cx="9220200" cy="6188114"/>
        </p:xfrm>
        <a:graphic>
          <a:graphicData uri="http://schemas.openxmlformats.org/presentationml/2006/ole">
            <mc:AlternateContent xmlns:mc="http://schemas.openxmlformats.org/markup-compatibility/2006">
              <mc:Choice xmlns:v="urn:schemas-microsoft-com:vml" Requires="v">
                <p:oleObj spid="_x0000_s1088" name="Image" r:id="rId3" imgW="8051800" imgH="5448300" progId="Photoshop.Image.7">
                  <p:embed/>
                </p:oleObj>
              </mc:Choice>
              <mc:Fallback>
                <p:oleObj name="Image" r:id="rId3" imgW="8051800" imgH="5448300" progId="Photoshop.Image.7">
                  <p:embed/>
                  <p:pic>
                    <p:nvPicPr>
                      <p:cNvPr id="0" name="图片 10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2260"/>
                        <a:ext cx="9220200" cy="6188114"/>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zh-CN" altLang="en-US"/>
              <a:t>天气系统</a:t>
            </a:r>
          </a:p>
        </p:txBody>
      </p:sp>
      <p:sp>
        <p:nvSpPr>
          <p:cNvPr id="253955" name="Rectangle 3"/>
          <p:cNvSpPr>
            <a:spLocks noGrp="1" noChangeArrowheads="1"/>
          </p:cNvSpPr>
          <p:nvPr>
            <p:ph type="body" idx="1"/>
          </p:nvPr>
        </p:nvSpPr>
        <p:spPr/>
        <p:txBody>
          <a:bodyPr/>
          <a:lstStyle/>
          <a:p>
            <a:r>
              <a:rPr lang="zh-CN" altLang="en-US" sz="2800" dirty="0"/>
              <a:t>天气系统是通过各类天气图来展现</a:t>
            </a:r>
            <a:r>
              <a:rPr lang="zh-CN" altLang="en-US" sz="2800" dirty="0" smtClean="0"/>
              <a:t>的</a:t>
            </a:r>
            <a:endParaRPr lang="en-US" altLang="zh-CN" sz="2800" dirty="0" smtClean="0"/>
          </a:p>
          <a:p>
            <a:endParaRPr lang="en-US" altLang="zh-CN" sz="2800" dirty="0" smtClean="0"/>
          </a:p>
          <a:p>
            <a:r>
              <a:rPr lang="zh-CN" altLang="en-US" sz="2800" dirty="0" smtClean="0"/>
              <a:t>在</a:t>
            </a:r>
            <a:r>
              <a:rPr lang="zh-CN" altLang="en-US" sz="2800" dirty="0"/>
              <a:t>数值预报产品中这些天气系统蕴含在不同范围和不同高度的天气数值预报的物理量场</a:t>
            </a:r>
            <a:r>
              <a:rPr lang="zh-CN" altLang="en-US" sz="2800" dirty="0" smtClean="0"/>
              <a:t>之中</a:t>
            </a:r>
            <a:endParaRPr lang="en-US" altLang="zh-CN" sz="2800" dirty="0" smtClean="0"/>
          </a:p>
          <a:p>
            <a:endParaRPr lang="en-US" altLang="zh-CN" sz="2800" dirty="0" smtClean="0"/>
          </a:p>
          <a:p>
            <a:r>
              <a:rPr lang="zh-CN" altLang="en-US" sz="2800" dirty="0" smtClean="0"/>
              <a:t>气象</a:t>
            </a:r>
            <a:r>
              <a:rPr lang="zh-CN" altLang="en-US" sz="2800" dirty="0"/>
              <a:t>预报人员是通过观察天气系统的形态特征、空间位置以及发展和变化规律并结合预报经验来进行气象要素的预报</a:t>
            </a:r>
            <a:r>
              <a:rPr lang="zh-CN" altLang="en-US" sz="2800" dirty="0" smtClean="0"/>
              <a:t>的</a:t>
            </a:r>
            <a:endParaRPr lang="en-US" altLang="zh-CN" sz="2800" dirty="0" smtClean="0"/>
          </a:p>
          <a:p>
            <a:endParaRPr lang="en-US" altLang="zh-CN" sz="2800" dirty="0" smtClean="0"/>
          </a:p>
          <a:p>
            <a:r>
              <a:rPr lang="zh-CN" altLang="en-US" sz="2800" dirty="0" smtClean="0"/>
              <a:t>目前</a:t>
            </a:r>
            <a:r>
              <a:rPr lang="zh-CN" altLang="en-US" sz="2800" dirty="0"/>
              <a:t>，数值预报可以制作大尺度和中小尺度的业务数值预报，并可输出大量的物理量</a:t>
            </a:r>
            <a:r>
              <a:rPr lang="zh-CN" altLang="en-US" sz="2800" dirty="0" smtClean="0"/>
              <a:t>场</a:t>
            </a:r>
            <a:endParaRPr lang="zh-CN" altLang="en-US" sz="2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zh-CN" altLang="en-US"/>
              <a:t>天气系统</a:t>
            </a:r>
          </a:p>
        </p:txBody>
      </p:sp>
      <p:pic>
        <p:nvPicPr>
          <p:cNvPr id="20482" name="Picture 2" descr="http://203.175.156.109/upload/wv2/200909/52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3962400" cy="5651992"/>
          </a:xfrm>
          <a:prstGeom prst="rect">
            <a:avLst/>
          </a:prstGeom>
          <a:noFill/>
          <a:extLst>
            <a:ext uri="{909E8E84-426E-40DD-AFC4-6F175D3DCCD1}">
              <a14:hiddenFill xmlns:a14="http://schemas.microsoft.com/office/drawing/2010/main">
                <a:solidFill>
                  <a:srgbClr val="FFFFFF"/>
                </a:solidFill>
              </a14:hiddenFill>
            </a:ext>
          </a:extLst>
        </p:spPr>
      </p:pic>
      <p:pic>
        <p:nvPicPr>
          <p:cNvPr id="204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5515" y="685800"/>
            <a:ext cx="525848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5334000"/>
            <a:ext cx="1703703" cy="122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zh-CN" altLang="en-US"/>
              <a:t>天气系统</a:t>
            </a:r>
          </a:p>
        </p:txBody>
      </p:sp>
      <p:sp>
        <p:nvSpPr>
          <p:cNvPr id="252949" name="AutoShape 21"/>
          <p:cNvSpPr>
            <a:spLocks noChangeAspect="1" noChangeArrowheads="1" noTextEdit="1"/>
          </p:cNvSpPr>
          <p:nvPr/>
        </p:nvSpPr>
        <p:spPr bwMode="auto">
          <a:xfrm>
            <a:off x="762000" y="931863"/>
            <a:ext cx="6096000" cy="578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52950" name="Picture 22" descr="wwrp_bc_pic_2000110304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70" y="3328682"/>
            <a:ext cx="2938044" cy="2660956"/>
          </a:xfrm>
          <a:prstGeom prst="rect">
            <a:avLst/>
          </a:prstGeom>
          <a:noFill/>
          <a:extLst>
            <a:ext uri="{909E8E84-426E-40DD-AFC4-6F175D3DCCD1}">
              <a14:hiddenFill xmlns:a14="http://schemas.microsoft.com/office/drawing/2010/main">
                <a:solidFill>
                  <a:srgbClr val="FFFFFF"/>
                </a:solidFill>
              </a14:hiddenFill>
            </a:ext>
          </a:extLst>
        </p:spPr>
      </p:pic>
      <p:pic>
        <p:nvPicPr>
          <p:cNvPr id="252952" name="Picture 24" descr="wwrp_bc_pic_2000110304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94" y="547687"/>
            <a:ext cx="3034506" cy="2756615"/>
          </a:xfrm>
          <a:prstGeom prst="rect">
            <a:avLst/>
          </a:prstGeom>
          <a:noFill/>
          <a:extLst>
            <a:ext uri="{909E8E84-426E-40DD-AFC4-6F175D3DCCD1}">
              <a14:hiddenFill xmlns:a14="http://schemas.microsoft.com/office/drawing/2010/main">
                <a:solidFill>
                  <a:srgbClr val="FFFFFF"/>
                </a:solidFill>
              </a14:hiddenFill>
            </a:ext>
          </a:extLst>
        </p:spPr>
      </p:pic>
      <p:pic>
        <p:nvPicPr>
          <p:cNvPr id="252953" name="Picture 25" descr="wwrp_bc_pic_2000110303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70" y="734141"/>
            <a:ext cx="2938044" cy="2557461"/>
          </a:xfrm>
          <a:prstGeom prst="rect">
            <a:avLst/>
          </a:prstGeom>
          <a:noFill/>
          <a:extLst>
            <a:ext uri="{909E8E84-426E-40DD-AFC4-6F175D3DCCD1}">
              <a14:hiddenFill xmlns:a14="http://schemas.microsoft.com/office/drawing/2010/main">
                <a:solidFill>
                  <a:srgbClr val="FFFFFF"/>
                </a:solidFill>
              </a14:hiddenFill>
            </a:ext>
          </a:extLst>
        </p:spPr>
      </p:pic>
      <p:sp>
        <p:nvSpPr>
          <p:cNvPr id="252954" name="Text Box 26"/>
          <p:cNvSpPr txBox="1">
            <a:spLocks noChangeArrowheads="1"/>
          </p:cNvSpPr>
          <p:nvPr/>
        </p:nvSpPr>
        <p:spPr bwMode="auto">
          <a:xfrm>
            <a:off x="8215313" y="1051413"/>
            <a:ext cx="638176" cy="4554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ClrTx/>
              <a:buSzTx/>
              <a:buFontTx/>
              <a:buNone/>
            </a:pPr>
            <a:r>
              <a:rPr kumimoji="0" lang="zh-CN" altLang="en-US" sz="1800" b="1" dirty="0" smtClean="0"/>
              <a:t>悉尼</a:t>
            </a:r>
            <a:r>
              <a:rPr kumimoji="0" lang="zh-CN" altLang="en-US" sz="1800" b="1" dirty="0"/>
              <a:t>地区某暴风雨过程的天气系统跟踪预报</a:t>
            </a:r>
          </a:p>
        </p:txBody>
      </p:sp>
      <p:sp>
        <p:nvSpPr>
          <p:cNvPr id="252955" name="Text Box 27"/>
          <p:cNvSpPr txBox="1">
            <a:spLocks noChangeArrowheads="1"/>
          </p:cNvSpPr>
          <p:nvPr/>
        </p:nvSpPr>
        <p:spPr bwMode="auto">
          <a:xfrm>
            <a:off x="382588" y="6174581"/>
            <a:ext cx="3732212" cy="293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ClrTx/>
              <a:buSzTx/>
              <a:buFontTx/>
              <a:buNone/>
            </a:pPr>
            <a:r>
              <a:rPr kumimoji="0" lang="zh-CN" altLang="en-US" sz="600" dirty="0">
                <a:latin typeface="Times New Roman" panose="02020603050405020304" pitchFamily="18" charset="0"/>
              </a:rPr>
              <a:t>注：据“悉尼</a:t>
            </a:r>
            <a:r>
              <a:rPr kumimoji="0" lang="en-US" altLang="zh-CN" sz="600" dirty="0">
                <a:latin typeface="Times New Roman" panose="02020603050405020304" pitchFamily="18" charset="0"/>
              </a:rPr>
              <a:t>2000</a:t>
            </a:r>
            <a:r>
              <a:rPr kumimoji="0" lang="zh-CN" altLang="en-US" sz="600" dirty="0">
                <a:latin typeface="Times New Roman" panose="02020603050405020304" pitchFamily="18" charset="0"/>
              </a:rPr>
              <a:t>年奥运会的气象服务考察报告”，北京气象局，</a:t>
            </a:r>
            <a:r>
              <a:rPr kumimoji="0" lang="en-US" altLang="zh-CN" sz="600" dirty="0">
                <a:latin typeface="Times New Roman" panose="02020603050405020304" pitchFamily="18" charset="0"/>
              </a:rPr>
              <a:t>2000</a:t>
            </a:r>
            <a:r>
              <a:rPr kumimoji="0" lang="zh-CN" altLang="en-US" sz="600" dirty="0">
                <a:latin typeface="Times New Roman" panose="02020603050405020304" pitchFamily="18" charset="0"/>
              </a:rPr>
              <a:t>年</a:t>
            </a:r>
            <a:r>
              <a:rPr kumimoji="0" lang="en-US" altLang="zh-CN" sz="600" dirty="0">
                <a:latin typeface="Times New Roman" panose="02020603050405020304" pitchFamily="18" charset="0"/>
              </a:rPr>
              <a:t>11</a:t>
            </a:r>
            <a:r>
              <a:rPr kumimoji="0" lang="zh-CN" altLang="en-US" sz="600" dirty="0">
                <a:latin typeface="Times New Roman" panose="02020603050405020304" pitchFamily="18" charset="0"/>
              </a:rPr>
              <a:t>月</a:t>
            </a:r>
            <a:endParaRPr kumimoji="0" lang="zh-CN" altLang="en-US" sz="600" b="1" dirty="0">
              <a:latin typeface="Times New Roman" panose="02020603050405020304" pitchFamily="18" charset="0"/>
            </a:endParaRPr>
          </a:p>
          <a:p>
            <a:pPr eaLnBrk="0" hangingPunct="0">
              <a:spcBef>
                <a:spcPct val="0"/>
              </a:spcBef>
              <a:buClrTx/>
              <a:buSzTx/>
              <a:buFontTx/>
              <a:buNone/>
            </a:pPr>
            <a:endParaRPr kumimoji="0" lang="en-US" altLang="zh-CN" sz="900" dirty="0">
              <a:latin typeface="Times New Roman" panose="02020603050405020304" pitchFamily="18" charset="0"/>
            </a:endParaRPr>
          </a:p>
        </p:txBody>
      </p:sp>
      <p:pic>
        <p:nvPicPr>
          <p:cNvPr id="252951" name="Picture 23" descr="wwrp_ses_pic_2000110305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232" y="3291602"/>
            <a:ext cx="3026567" cy="31993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zh-CN" altLang="en-US" dirty="0" smtClean="0"/>
              <a:t>混沌系统</a:t>
            </a:r>
            <a:r>
              <a:rPr lang="en-US" altLang="zh-CN" dirty="0" smtClean="0"/>
              <a:t>——</a:t>
            </a:r>
            <a:r>
              <a:rPr lang="zh-CN" altLang="en-US" dirty="0" smtClean="0"/>
              <a:t>描述天气系统 </a:t>
            </a:r>
            <a:endParaRPr lang="zh-CN" altLang="en-US" dirty="0"/>
          </a:p>
        </p:txBody>
      </p:sp>
      <p:sp>
        <p:nvSpPr>
          <p:cNvPr id="408579" name="Rectangle 3"/>
          <p:cNvSpPr>
            <a:spLocks noGrp="1" noChangeArrowheads="1"/>
          </p:cNvSpPr>
          <p:nvPr>
            <p:ph type="body" idx="1"/>
          </p:nvPr>
        </p:nvSpPr>
        <p:spPr/>
        <p:txBody>
          <a:bodyPr/>
          <a:lstStyle/>
          <a:p>
            <a:r>
              <a:rPr lang="zh-CN" altLang="en-US" dirty="0" smtClean="0"/>
              <a:t>天气系统是复杂系统</a:t>
            </a:r>
            <a:endParaRPr lang="en-US" altLang="zh-CN" dirty="0" smtClean="0"/>
          </a:p>
          <a:p>
            <a:endParaRPr lang="en-US" altLang="zh-CN" dirty="0" smtClean="0"/>
          </a:p>
          <a:p>
            <a:r>
              <a:rPr lang="zh-CN" altLang="en-US" dirty="0" smtClean="0"/>
              <a:t>混沌</a:t>
            </a:r>
            <a:r>
              <a:rPr lang="zh-CN" altLang="en-US" dirty="0"/>
              <a:t>是复杂非线性系统的共有运动</a:t>
            </a:r>
            <a:r>
              <a:rPr lang="zh-CN" altLang="en-US" dirty="0" smtClean="0"/>
              <a:t>机制</a:t>
            </a:r>
            <a:endParaRPr lang="en-US" altLang="zh-CN" dirty="0" smtClean="0"/>
          </a:p>
          <a:p>
            <a:endParaRPr lang="en-US" altLang="zh-CN" dirty="0"/>
          </a:p>
          <a:p>
            <a:r>
              <a:rPr lang="zh-CN" altLang="en-US" dirty="0" smtClean="0"/>
              <a:t>因此，我们</a:t>
            </a:r>
            <a:r>
              <a:rPr lang="zh-CN" altLang="en-US" dirty="0"/>
              <a:t>可以通过混沌系统的行为特征来了解复杂系统的一般特征。 </a:t>
            </a:r>
            <a:endParaRPr lang="en-US" altLang="zh-CN" dirty="0" smtClean="0"/>
          </a:p>
          <a:p>
            <a:pPr marL="0" indent="0">
              <a:buNone/>
            </a:pPr>
            <a:endParaRPr lang="en-US" altLang="zh-CN" dirty="0"/>
          </a:p>
          <a:p>
            <a:r>
              <a:rPr lang="zh-CN" altLang="en-US" dirty="0"/>
              <a:t/>
            </a:r>
            <a:br>
              <a:rPr lang="zh-CN" altLang="en-US" dirty="0"/>
            </a:br>
            <a:r>
              <a:rPr lang="zh-CN" altLang="en-US" sz="1600" u="sng" dirty="0">
                <a:solidFill>
                  <a:srgbClr val="800080"/>
                </a:solidFill>
              </a:rPr>
              <a:t> </a:t>
            </a:r>
            <a:r>
              <a:rPr lang="en-US" altLang="zh-CN" sz="1600" u="sng" dirty="0">
                <a:solidFill>
                  <a:srgbClr val="800080"/>
                </a:solidFill>
                <a:hlinkClick r:id="" action="ppaction://noaction"/>
              </a:rPr>
              <a:t>[2]</a:t>
            </a:r>
            <a:r>
              <a:rPr lang="en-US" altLang="zh-CN" sz="1600" dirty="0"/>
              <a:t> </a:t>
            </a:r>
            <a:r>
              <a:rPr lang="zh-CN" altLang="en-US" sz="1600" dirty="0">
                <a:latin typeface="Times New Roman" panose="02020603050405020304" pitchFamily="18" charset="0"/>
              </a:rPr>
              <a:t>苗东升，系统科学精要，中国人民大学出版社，</a:t>
            </a:r>
            <a:r>
              <a:rPr lang="en-US" altLang="zh-CN" sz="1600" dirty="0"/>
              <a:t>1998</a:t>
            </a:r>
            <a:r>
              <a:rPr lang="zh-CN" altLang="en-US" sz="1600" dirty="0">
                <a:latin typeface="Times New Roman" panose="02020603050405020304" pitchFamily="18" charset="0"/>
              </a:rPr>
              <a:t>年</a:t>
            </a:r>
            <a:endParaRPr lang="zh-CN" altLang="en-US" sz="1600" dirty="0"/>
          </a:p>
          <a:p>
            <a:r>
              <a:rPr lang="en-US" altLang="zh-CN" sz="1600" u="sng" dirty="0">
                <a:solidFill>
                  <a:srgbClr val="800080"/>
                </a:solidFill>
                <a:hlinkClick r:id="" action="ppaction://noaction"/>
              </a:rPr>
              <a:t>[3]</a:t>
            </a:r>
            <a:r>
              <a:rPr lang="en-US" altLang="zh-CN" sz="1600" dirty="0"/>
              <a:t> </a:t>
            </a:r>
            <a:r>
              <a:rPr lang="zh-CN" altLang="en-US" sz="1600" dirty="0">
                <a:latin typeface="Times New Roman" panose="02020603050405020304" pitchFamily="18" charset="0"/>
              </a:rPr>
              <a:t>王东生，混沌、分形及其应用，中国科学技术大学出版社，</a:t>
            </a:r>
            <a:r>
              <a:rPr lang="en-US" altLang="zh-CN" sz="1600" dirty="0"/>
              <a:t>1995</a:t>
            </a:r>
          </a:p>
          <a:p>
            <a:endParaRPr lang="en-US" altLang="zh-CN" sz="16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zh-CN" altLang="en-US" dirty="0"/>
              <a:t>混沌</a:t>
            </a:r>
            <a:r>
              <a:rPr lang="zh-CN" altLang="en-US" dirty="0" smtClean="0"/>
              <a:t>系统</a:t>
            </a:r>
            <a:r>
              <a:rPr lang="en-US" altLang="zh-CN" dirty="0"/>
              <a:t>——</a:t>
            </a:r>
            <a:r>
              <a:rPr lang="zh-CN" altLang="en-US" dirty="0"/>
              <a:t>共性特征</a:t>
            </a:r>
          </a:p>
        </p:txBody>
      </p:sp>
      <p:sp>
        <p:nvSpPr>
          <p:cNvPr id="257027" name="Rectangle 3"/>
          <p:cNvSpPr>
            <a:spLocks noGrp="1" noChangeArrowheads="1"/>
          </p:cNvSpPr>
          <p:nvPr>
            <p:ph type="body" idx="1"/>
          </p:nvPr>
        </p:nvSpPr>
        <p:spPr/>
        <p:txBody>
          <a:bodyPr/>
          <a:lstStyle/>
          <a:p>
            <a:pPr algn="just">
              <a:lnSpc>
                <a:spcPct val="90000"/>
              </a:lnSpc>
            </a:pPr>
            <a:r>
              <a:rPr lang="en-US" altLang="zh-CN" sz="3200" dirty="0"/>
              <a:t>1</a:t>
            </a:r>
            <a:r>
              <a:rPr lang="zh-CN" altLang="en-US" sz="3200" dirty="0" smtClean="0"/>
              <a:t>）具有</a:t>
            </a:r>
            <a:r>
              <a:rPr lang="zh-CN" altLang="en-US" sz="3200" dirty="0"/>
              <a:t>单个或多个</a:t>
            </a:r>
            <a:r>
              <a:rPr lang="zh-CN" altLang="en-US" sz="3200" dirty="0" smtClean="0"/>
              <a:t>奇异吸引子</a:t>
            </a:r>
            <a:endParaRPr lang="en-US" altLang="zh-CN" sz="3200" dirty="0" smtClean="0"/>
          </a:p>
          <a:p>
            <a:pPr algn="just">
              <a:lnSpc>
                <a:spcPct val="90000"/>
              </a:lnSpc>
            </a:pPr>
            <a:endParaRPr lang="en-US" altLang="zh-CN" dirty="0"/>
          </a:p>
          <a:p>
            <a:pPr algn="just">
              <a:lnSpc>
                <a:spcPct val="90000"/>
              </a:lnSpc>
            </a:pPr>
            <a:r>
              <a:rPr lang="en-US" altLang="zh-CN" sz="3200" dirty="0" smtClean="0"/>
              <a:t>2</a:t>
            </a:r>
            <a:r>
              <a:rPr lang="zh-CN" altLang="en-US" sz="3200" dirty="0" smtClean="0"/>
              <a:t>）在</a:t>
            </a:r>
            <a:r>
              <a:rPr lang="zh-CN" altLang="en-US" sz="3200" dirty="0"/>
              <a:t>奇异吸引子上的运动是一种定态行为。它不是周期轨道，也不同于准周期轨道，而是不能分解为周期轨道之和的分形点</a:t>
            </a:r>
            <a:r>
              <a:rPr lang="zh-CN" altLang="en-US" sz="3200" dirty="0" smtClean="0"/>
              <a:t>集</a:t>
            </a:r>
            <a:endParaRPr lang="en-US" altLang="zh-CN" sz="3200" dirty="0" smtClean="0"/>
          </a:p>
          <a:p>
            <a:pPr algn="just">
              <a:lnSpc>
                <a:spcPct val="90000"/>
              </a:lnSpc>
            </a:pPr>
            <a:endParaRPr lang="en-US" altLang="zh-CN" sz="3200" dirty="0" smtClean="0"/>
          </a:p>
          <a:p>
            <a:pPr algn="just">
              <a:lnSpc>
                <a:spcPct val="90000"/>
              </a:lnSpc>
            </a:pPr>
            <a:r>
              <a:rPr lang="en-US" altLang="zh-CN" dirty="0" smtClean="0"/>
              <a:t>3</a:t>
            </a:r>
            <a:r>
              <a:rPr lang="zh-CN" altLang="en-US" dirty="0" smtClean="0"/>
              <a:t>）</a:t>
            </a:r>
            <a:r>
              <a:rPr lang="zh-CN" altLang="en-US" sz="3200" dirty="0" smtClean="0"/>
              <a:t>在</a:t>
            </a:r>
            <a:r>
              <a:rPr lang="zh-CN" altLang="en-US" sz="3200" dirty="0"/>
              <a:t>奇异吸引子上的运动具有回归性。回归性不是严格的，是回到附近状态，是在不规则的时间上重复自身，不能按确定的周期回归。</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r>
              <a:rPr lang="zh-CN" altLang="en-US" dirty="0"/>
              <a:t>混沌</a:t>
            </a:r>
            <a:r>
              <a:rPr lang="zh-CN" altLang="en-US" dirty="0" smtClean="0"/>
              <a:t>系统</a:t>
            </a:r>
            <a:r>
              <a:rPr lang="en-US" altLang="zh-CN" dirty="0" smtClean="0"/>
              <a:t>——</a:t>
            </a:r>
            <a:r>
              <a:rPr lang="zh-CN" altLang="en-US" dirty="0" smtClean="0"/>
              <a:t>共性特征</a:t>
            </a:r>
            <a:endParaRPr lang="zh-CN" altLang="en-US" dirty="0"/>
          </a:p>
        </p:txBody>
      </p:sp>
      <p:sp>
        <p:nvSpPr>
          <p:cNvPr id="409603" name="Rectangle 3"/>
          <p:cNvSpPr>
            <a:spLocks noGrp="1" noChangeArrowheads="1"/>
          </p:cNvSpPr>
          <p:nvPr>
            <p:ph type="body" idx="1"/>
          </p:nvPr>
        </p:nvSpPr>
        <p:spPr/>
        <p:txBody>
          <a:bodyPr/>
          <a:lstStyle/>
          <a:p>
            <a:pPr algn="just">
              <a:lnSpc>
                <a:spcPct val="90000"/>
              </a:lnSpc>
            </a:pPr>
            <a:r>
              <a:rPr lang="en-US" altLang="zh-CN" sz="3200" dirty="0" smtClean="0"/>
              <a:t>4</a:t>
            </a:r>
            <a:r>
              <a:rPr lang="zh-CN" altLang="en-US" sz="3200" dirty="0" smtClean="0"/>
              <a:t>）</a:t>
            </a:r>
            <a:r>
              <a:rPr lang="zh-CN" altLang="en-US" sz="3200" dirty="0">
                <a:latin typeface="Times New Roman" panose="02020603050405020304" pitchFamily="18" charset="0"/>
                <a:cs typeface="Times New Roman" panose="02020603050405020304" pitchFamily="18" charset="0"/>
              </a:rPr>
              <a:t> </a:t>
            </a:r>
            <a:r>
              <a:rPr lang="zh-CN" altLang="en-US" sz="3200" dirty="0"/>
              <a:t>系统对初值</a:t>
            </a:r>
            <a:r>
              <a:rPr lang="zh-CN" altLang="en-US" sz="3200" dirty="0" smtClean="0"/>
              <a:t>敏感</a:t>
            </a:r>
            <a:endParaRPr lang="en-US" altLang="zh-CN" sz="3200" dirty="0" smtClean="0"/>
          </a:p>
          <a:p>
            <a:pPr algn="just">
              <a:lnSpc>
                <a:spcPct val="90000"/>
              </a:lnSpc>
            </a:pPr>
            <a:endParaRPr lang="en-US" altLang="zh-CN" dirty="0"/>
          </a:p>
          <a:p>
            <a:pPr algn="just">
              <a:lnSpc>
                <a:spcPct val="90000"/>
              </a:lnSpc>
            </a:pPr>
            <a:r>
              <a:rPr lang="en-US" altLang="zh-CN" dirty="0" smtClean="0"/>
              <a:t>5</a:t>
            </a:r>
            <a:r>
              <a:rPr lang="zh-CN" altLang="en-US" sz="3200" dirty="0" smtClean="0"/>
              <a:t>）</a:t>
            </a:r>
            <a:r>
              <a:rPr lang="zh-CN" altLang="en-US" sz="3200" dirty="0">
                <a:latin typeface="Times New Roman" panose="02020603050405020304" pitchFamily="18" charset="0"/>
                <a:cs typeface="Times New Roman" panose="02020603050405020304" pitchFamily="18" charset="0"/>
              </a:rPr>
              <a:t> </a:t>
            </a:r>
            <a:r>
              <a:rPr lang="zh-CN" altLang="en-US" sz="3200" dirty="0"/>
              <a:t>混沌系统具有内在随机性，即一种自发的随机性，或动力学</a:t>
            </a:r>
            <a:r>
              <a:rPr lang="zh-CN" altLang="en-US" sz="3200" dirty="0" smtClean="0"/>
              <a:t>随机性</a:t>
            </a:r>
            <a:endParaRPr lang="en-US" altLang="zh-CN" sz="3200" dirty="0" smtClean="0"/>
          </a:p>
          <a:p>
            <a:pPr algn="just">
              <a:lnSpc>
                <a:spcPct val="90000"/>
              </a:lnSpc>
            </a:pPr>
            <a:endParaRPr lang="zh-CN" altLang="en-US" sz="3200" dirty="0"/>
          </a:p>
          <a:p>
            <a:pPr algn="just">
              <a:lnSpc>
                <a:spcPct val="90000"/>
              </a:lnSpc>
            </a:pPr>
            <a:r>
              <a:rPr lang="en-US" altLang="zh-CN" sz="3200" dirty="0" smtClean="0"/>
              <a:t>6</a:t>
            </a:r>
            <a:r>
              <a:rPr lang="zh-CN" altLang="en-US" sz="3200" dirty="0" smtClean="0"/>
              <a:t>）</a:t>
            </a:r>
            <a:r>
              <a:rPr lang="zh-CN" altLang="en-US" sz="3200" dirty="0">
                <a:latin typeface="Times New Roman" panose="02020603050405020304" pitchFamily="18" charset="0"/>
                <a:cs typeface="Times New Roman" panose="02020603050405020304" pitchFamily="18" charset="0"/>
              </a:rPr>
              <a:t> </a:t>
            </a:r>
            <a:r>
              <a:rPr lang="zh-CN" altLang="en-US" sz="3200" dirty="0"/>
              <a:t>混沌系统行为有可预见性的一面。奇异吸引子在状态空间中的位置是确定的，吸引域的范围是确定的（尽管具有分形结构，难以精确划分），奇异吸引子的分数维是确定</a:t>
            </a:r>
            <a:r>
              <a:rPr lang="zh-CN" altLang="en-US" sz="3200" dirty="0" smtClean="0"/>
              <a:t>的</a:t>
            </a:r>
            <a:endParaRPr lang="en-US" altLang="zh-CN" sz="3200" dirty="0" smtClean="0"/>
          </a:p>
          <a:p>
            <a:pPr algn="just">
              <a:lnSpc>
                <a:spcPct val="90000"/>
              </a:lnSpc>
            </a:pPr>
            <a:endParaRPr lang="zh-CN" altLang="en-US" sz="3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zh-CN" altLang="en-US" b="0" dirty="0" smtClean="0">
                <a:latin typeface="Times New Roman" panose="02020603050405020304" pitchFamily="18" charset="0"/>
              </a:rPr>
              <a:t>混沌系统</a:t>
            </a:r>
            <a:r>
              <a:rPr lang="en-US" altLang="zh-CN" b="0" dirty="0" smtClean="0">
                <a:latin typeface="Times New Roman" panose="02020603050405020304" pitchFamily="18" charset="0"/>
              </a:rPr>
              <a:t>——Lorenz</a:t>
            </a:r>
            <a:r>
              <a:rPr lang="zh-CN" altLang="en-US" b="0" dirty="0">
                <a:latin typeface="Times New Roman" panose="02020603050405020304" pitchFamily="18" charset="0"/>
              </a:rPr>
              <a:t>混沌系统</a:t>
            </a:r>
            <a:endParaRPr lang="zh-CN" altLang="en-US" dirty="0"/>
          </a:p>
        </p:txBody>
      </p:sp>
      <p:sp>
        <p:nvSpPr>
          <p:cNvPr id="258051" name="Rectangle 3"/>
          <p:cNvSpPr>
            <a:spLocks noGrp="1" noChangeArrowheads="1"/>
          </p:cNvSpPr>
          <p:nvPr>
            <p:ph type="body" idx="1"/>
          </p:nvPr>
        </p:nvSpPr>
        <p:spPr/>
        <p:txBody>
          <a:bodyPr/>
          <a:lstStyle/>
          <a:p>
            <a:pPr>
              <a:lnSpc>
                <a:spcPct val="80000"/>
              </a:lnSpc>
            </a:pPr>
            <a:r>
              <a:rPr lang="zh-CN" altLang="en-US" sz="3200" dirty="0"/>
              <a:t>天气系统是一个复杂性系统，天气系统的发展和演化自然也表现出混沌运动的</a:t>
            </a:r>
            <a:r>
              <a:rPr lang="zh-CN" altLang="en-US" sz="3200" dirty="0" smtClean="0"/>
              <a:t>特征</a:t>
            </a:r>
            <a:endParaRPr lang="en-US" altLang="zh-CN" dirty="0"/>
          </a:p>
          <a:p>
            <a:pPr>
              <a:lnSpc>
                <a:spcPct val="80000"/>
              </a:lnSpc>
            </a:pPr>
            <a:endParaRPr lang="en-US" altLang="zh-CN" sz="3200" dirty="0" smtClean="0"/>
          </a:p>
          <a:p>
            <a:pPr>
              <a:lnSpc>
                <a:spcPct val="80000"/>
              </a:lnSpc>
            </a:pPr>
            <a:r>
              <a:rPr lang="zh-CN" altLang="en-US" sz="3200" dirty="0" smtClean="0"/>
              <a:t>天气系统</a:t>
            </a:r>
            <a:r>
              <a:rPr lang="zh-CN" altLang="en-US" sz="3200" dirty="0"/>
              <a:t>的混沌特性已经被气象学家</a:t>
            </a:r>
            <a:r>
              <a:rPr lang="en-US" altLang="zh-CN" sz="3200" dirty="0"/>
              <a:t>E. Lorenz</a:t>
            </a:r>
            <a:r>
              <a:rPr lang="zh-CN" altLang="en-US" sz="3200" dirty="0"/>
              <a:t>于</a:t>
            </a:r>
            <a:r>
              <a:rPr lang="en-US" altLang="zh-CN" sz="3200" dirty="0"/>
              <a:t>1963</a:t>
            </a:r>
            <a:r>
              <a:rPr lang="zh-CN" altLang="en-US" sz="3200" dirty="0"/>
              <a:t>年所</a:t>
            </a:r>
            <a:r>
              <a:rPr lang="zh-CN" altLang="en-US" sz="3200" dirty="0" smtClean="0"/>
              <a:t>证实</a:t>
            </a:r>
            <a:endParaRPr lang="en-US" altLang="zh-CN" sz="3200" dirty="0" smtClean="0"/>
          </a:p>
          <a:p>
            <a:pPr>
              <a:lnSpc>
                <a:spcPct val="80000"/>
              </a:lnSpc>
            </a:pPr>
            <a:endParaRPr lang="en-US" altLang="zh-CN" dirty="0"/>
          </a:p>
          <a:p>
            <a:pPr>
              <a:lnSpc>
                <a:spcPct val="80000"/>
              </a:lnSpc>
            </a:pPr>
            <a:r>
              <a:rPr lang="en-US" altLang="zh-CN" sz="3200" dirty="0" smtClean="0"/>
              <a:t>Lorenz</a:t>
            </a:r>
            <a:r>
              <a:rPr lang="zh-CN" altLang="en-US" sz="3200" dirty="0"/>
              <a:t>在长期天气系统预报的建模过程中，用大气运动的数学模型研究天气的可预报性问题的过程中，研究了大气环流的动力学行为，首次确定了天气系统中的数值模型所表现出来的混沌特性</a:t>
            </a:r>
            <a:r>
              <a:rPr lang="en-US" altLang="zh-CN" sz="3200" u="sng" dirty="0">
                <a:solidFill>
                  <a:srgbClr val="800080"/>
                </a:solidFill>
                <a:hlinkClick r:id="" action="ppaction://noaction"/>
              </a:rPr>
              <a:t>[1]</a:t>
            </a:r>
            <a:r>
              <a:rPr lang="zh-CN" altLang="en-US" sz="3200" dirty="0" smtClean="0"/>
              <a:t>。</a:t>
            </a:r>
            <a:endParaRPr lang="en-US" altLang="zh-CN" sz="3200" dirty="0" smtClean="0"/>
          </a:p>
          <a:p>
            <a:pPr>
              <a:lnSpc>
                <a:spcPct val="80000"/>
              </a:lnSpc>
            </a:pPr>
            <a:endParaRPr lang="en-US" altLang="zh-CN" dirty="0"/>
          </a:p>
          <a:p>
            <a:pPr>
              <a:lnSpc>
                <a:spcPct val="80000"/>
              </a:lnSpc>
            </a:pPr>
            <a:endParaRPr lang="en-US" altLang="zh-CN" sz="3200" dirty="0" smtClean="0"/>
          </a:p>
          <a:p>
            <a:pPr>
              <a:lnSpc>
                <a:spcPct val="80000"/>
              </a:lnSpc>
            </a:pPr>
            <a:endParaRPr lang="zh-CN" altLang="en-US" sz="3200" dirty="0"/>
          </a:p>
          <a:p>
            <a:pPr>
              <a:lnSpc>
                <a:spcPct val="80000"/>
              </a:lnSpc>
            </a:pPr>
            <a:r>
              <a:rPr lang="zh-CN" altLang="en-US" sz="3200" dirty="0"/>
              <a:t> </a:t>
            </a:r>
            <a:r>
              <a:rPr lang="en-US" altLang="zh-CN" sz="1400" u="sng" dirty="0">
                <a:solidFill>
                  <a:srgbClr val="800080"/>
                </a:solidFill>
                <a:hlinkClick r:id="" action="ppaction://noaction"/>
              </a:rPr>
              <a:t>[1]</a:t>
            </a:r>
            <a:r>
              <a:rPr lang="en-US" altLang="zh-CN" sz="1400" dirty="0"/>
              <a:t> http://www.eaps.mit.edu/faculity/lorenz.htm</a:t>
            </a:r>
          </a:p>
          <a:p>
            <a:pPr>
              <a:lnSpc>
                <a:spcPct val="80000"/>
              </a:lnSpc>
              <a:buFont typeface="Wingdings" panose="05000000000000000000" pitchFamily="2" charset="2"/>
              <a:buNone/>
            </a:pPr>
            <a:endParaRPr lang="en-US" altLang="zh-CN" sz="1400" dirty="0"/>
          </a:p>
          <a:p>
            <a:pPr>
              <a:lnSpc>
                <a:spcPct val="80000"/>
              </a:lnSpc>
            </a:pPr>
            <a:r>
              <a:rPr lang="en-US" altLang="zh-CN" sz="1400" u="sng" dirty="0">
                <a:solidFill>
                  <a:srgbClr val="800080"/>
                </a:solidFill>
                <a:hlinkClick r:id="" action="ppaction://noaction"/>
              </a:rPr>
              <a:t>[2]</a:t>
            </a:r>
            <a:r>
              <a:rPr lang="en-US" altLang="zh-CN" sz="1400" dirty="0"/>
              <a:t> http://web.mit.edu/</a:t>
            </a:r>
          </a:p>
          <a:p>
            <a:pPr>
              <a:lnSpc>
                <a:spcPct val="80000"/>
              </a:lnSpc>
            </a:pPr>
            <a:r>
              <a:rPr lang="en-US" altLang="zh-CN" sz="1400" u="sng" dirty="0">
                <a:solidFill>
                  <a:srgbClr val="800080"/>
                </a:solidFill>
                <a:hlinkClick r:id="" action="ppaction://noaction"/>
              </a:rPr>
              <a:t>[3]</a:t>
            </a:r>
            <a:r>
              <a:rPr lang="en-US" altLang="zh-CN" sz="1400" dirty="0"/>
              <a:t> E.N. Lorenz, Deterministic Non-periodic Flow, 130-141, J. Atmos. Sci. 20.,1963</a:t>
            </a:r>
          </a:p>
          <a:p>
            <a:pPr>
              <a:lnSpc>
                <a:spcPct val="80000"/>
              </a:lnSpc>
            </a:pPr>
            <a:endParaRPr lang="en-US" altLang="zh-CN" sz="1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zh-CN" altLang="en-US" b="0" dirty="0">
                <a:latin typeface="Times New Roman" panose="02020603050405020304" pitchFamily="18" charset="0"/>
              </a:rPr>
              <a:t>混沌系统</a:t>
            </a:r>
            <a:r>
              <a:rPr lang="en-US" altLang="zh-CN" b="0" dirty="0">
                <a:latin typeface="Times New Roman" panose="02020603050405020304" pitchFamily="18" charset="0"/>
              </a:rPr>
              <a:t>—— Lorenz</a:t>
            </a:r>
            <a:r>
              <a:rPr lang="zh-CN" altLang="en-US" b="0" dirty="0">
                <a:latin typeface="Times New Roman" panose="02020603050405020304" pitchFamily="18" charset="0"/>
              </a:rPr>
              <a:t>混沌系统</a:t>
            </a:r>
            <a:endParaRPr lang="zh-CN" altLang="en-US" dirty="0"/>
          </a:p>
        </p:txBody>
      </p:sp>
      <p:sp>
        <p:nvSpPr>
          <p:cNvPr id="410627" name="Rectangle 3"/>
          <p:cNvSpPr>
            <a:spLocks noGrp="1" noChangeArrowheads="1"/>
          </p:cNvSpPr>
          <p:nvPr>
            <p:ph type="body" idx="1"/>
          </p:nvPr>
        </p:nvSpPr>
        <p:spPr/>
        <p:txBody>
          <a:bodyPr/>
          <a:lstStyle/>
          <a:p>
            <a:pPr>
              <a:lnSpc>
                <a:spcPct val="90000"/>
              </a:lnSpc>
            </a:pPr>
            <a:r>
              <a:rPr lang="zh-CN" altLang="en-US" dirty="0" smtClean="0"/>
              <a:t>证明</a:t>
            </a:r>
            <a:r>
              <a:rPr lang="zh-CN" altLang="en-US" dirty="0"/>
              <a:t>了天气系统对于初值的</a:t>
            </a:r>
            <a:r>
              <a:rPr lang="zh-CN" altLang="en-US" dirty="0" smtClean="0"/>
              <a:t>敏感性</a:t>
            </a:r>
            <a:endParaRPr lang="en-US" altLang="zh-CN" dirty="0"/>
          </a:p>
          <a:p>
            <a:pPr>
              <a:lnSpc>
                <a:spcPct val="90000"/>
              </a:lnSpc>
            </a:pPr>
            <a:endParaRPr lang="en-US" altLang="zh-CN" dirty="0" smtClean="0"/>
          </a:p>
          <a:p>
            <a:pPr>
              <a:lnSpc>
                <a:spcPct val="90000"/>
              </a:lnSpc>
            </a:pPr>
            <a:r>
              <a:rPr lang="zh-CN" altLang="en-US" dirty="0" smtClean="0"/>
              <a:t>证明</a:t>
            </a:r>
            <a:r>
              <a:rPr lang="zh-CN" altLang="en-US" dirty="0"/>
              <a:t>了长期天气系统的不可预报</a:t>
            </a:r>
            <a:r>
              <a:rPr lang="zh-CN" altLang="en-US" dirty="0" smtClean="0"/>
              <a:t>性</a:t>
            </a:r>
            <a:endParaRPr lang="en-US" altLang="zh-CN" dirty="0" smtClean="0"/>
          </a:p>
          <a:p>
            <a:pPr>
              <a:lnSpc>
                <a:spcPct val="90000"/>
              </a:lnSpc>
            </a:pPr>
            <a:endParaRPr lang="en-US" altLang="zh-CN" dirty="0" smtClean="0"/>
          </a:p>
          <a:p>
            <a:pPr>
              <a:lnSpc>
                <a:spcPct val="90000"/>
              </a:lnSpc>
            </a:pPr>
            <a:r>
              <a:rPr lang="zh-CN" altLang="en-US" dirty="0" smtClean="0"/>
              <a:t>发现</a:t>
            </a:r>
            <a:r>
              <a:rPr lang="zh-CN" altLang="en-US" dirty="0"/>
              <a:t>由于大气环流中的内在混沌现象使得无法预测任何地区</a:t>
            </a:r>
            <a:r>
              <a:rPr lang="en-US" altLang="zh-CN" dirty="0"/>
              <a:t>10</a:t>
            </a:r>
            <a:r>
              <a:rPr lang="zh-CN" altLang="en-US" dirty="0"/>
              <a:t>天以上的天气情况</a:t>
            </a:r>
            <a:r>
              <a:rPr lang="en-US" altLang="zh-CN" u="sng" dirty="0">
                <a:solidFill>
                  <a:srgbClr val="800080"/>
                </a:solidFill>
                <a:hlinkClick r:id="" action="ppaction://noaction"/>
              </a:rPr>
              <a:t>[2</a:t>
            </a:r>
            <a:r>
              <a:rPr lang="en-US" altLang="zh-CN" u="sng" dirty="0" smtClean="0">
                <a:solidFill>
                  <a:srgbClr val="800080"/>
                </a:solidFill>
                <a:hlinkClick r:id="" action="ppaction://noaction"/>
              </a:rPr>
              <a:t>]</a:t>
            </a:r>
            <a:endParaRPr lang="en-US" altLang="zh-CN" dirty="0"/>
          </a:p>
          <a:p>
            <a:pPr>
              <a:lnSpc>
                <a:spcPct val="90000"/>
              </a:lnSpc>
            </a:pPr>
            <a:endParaRPr lang="en-US" altLang="zh-CN" dirty="0" smtClean="0"/>
          </a:p>
          <a:p>
            <a:pPr>
              <a:lnSpc>
                <a:spcPct val="90000"/>
              </a:lnSpc>
            </a:pPr>
            <a:r>
              <a:rPr lang="zh-CN" altLang="en-US" dirty="0" smtClean="0"/>
              <a:t>得到</a:t>
            </a:r>
            <a:r>
              <a:rPr lang="zh-CN" altLang="en-US" dirty="0"/>
              <a:t>了具有奇异吸引子的混沌动力学</a:t>
            </a:r>
            <a:r>
              <a:rPr lang="zh-CN" altLang="en-US" dirty="0" smtClean="0"/>
              <a:t>系统</a:t>
            </a:r>
            <a:endParaRPr lang="en-US" altLang="zh-CN" dirty="0"/>
          </a:p>
          <a:p>
            <a:pPr>
              <a:lnSpc>
                <a:spcPct val="90000"/>
              </a:lnSpc>
            </a:pPr>
            <a:endParaRPr lang="en-US" altLang="zh-CN" dirty="0" smtClean="0"/>
          </a:p>
          <a:p>
            <a:pPr>
              <a:lnSpc>
                <a:spcPct val="90000"/>
              </a:lnSpc>
            </a:pPr>
            <a:r>
              <a:rPr lang="zh-CN" altLang="en-US" dirty="0" smtClean="0"/>
              <a:t>著名</a:t>
            </a:r>
            <a:r>
              <a:rPr lang="zh-CN" altLang="en-US" dirty="0"/>
              <a:t>的</a:t>
            </a:r>
            <a:r>
              <a:rPr lang="zh-CN" altLang="en-US" dirty="0">
                <a:latin typeface="Times New Roman" panose="02020603050405020304"/>
              </a:rPr>
              <a:t>“</a:t>
            </a:r>
            <a:r>
              <a:rPr lang="zh-CN" altLang="en-US" dirty="0"/>
              <a:t>蝴蝶效应</a:t>
            </a:r>
            <a:r>
              <a:rPr lang="zh-CN" altLang="en-US" dirty="0">
                <a:latin typeface="Times New Roman" panose="02020603050405020304"/>
              </a:rPr>
              <a:t>”</a:t>
            </a:r>
            <a:r>
              <a:rPr lang="en-US" altLang="zh-CN" u="sng" dirty="0">
                <a:solidFill>
                  <a:srgbClr val="800080"/>
                </a:solidFill>
                <a:hlinkClick r:id="" action="ppaction://noaction"/>
              </a:rPr>
              <a:t>[3</a:t>
            </a:r>
            <a:r>
              <a:rPr lang="en-US" altLang="zh-CN" u="sng" dirty="0" smtClean="0">
                <a:solidFill>
                  <a:srgbClr val="800080"/>
                </a:solidFill>
                <a:hlinkClick r:id="" action="ppaction://noaction"/>
              </a:rPr>
              <a:t>]</a:t>
            </a:r>
            <a:r>
              <a:rPr lang="zh-CN" altLang="en-US" sz="4000" dirty="0"/>
              <a:t/>
            </a:r>
            <a:br>
              <a:rPr lang="zh-CN" altLang="en-US" sz="4000" dirty="0"/>
            </a:br>
            <a:r>
              <a:rPr lang="en-US" altLang="zh-CN" sz="1800" u="sng" dirty="0">
                <a:solidFill>
                  <a:srgbClr val="800080"/>
                </a:solidFill>
                <a:hlinkClick r:id="" action="ppaction://noaction"/>
              </a:rPr>
              <a:t>[1]</a:t>
            </a:r>
            <a:r>
              <a:rPr lang="en-US" altLang="zh-CN" sz="1800" dirty="0"/>
              <a:t> http://www.eaps.mit.edu/faculity/lorenz.htm</a:t>
            </a:r>
          </a:p>
          <a:p>
            <a:pPr>
              <a:lnSpc>
                <a:spcPct val="90000"/>
              </a:lnSpc>
            </a:pPr>
            <a:r>
              <a:rPr lang="en-US" altLang="zh-CN" sz="1800" u="sng" dirty="0">
                <a:solidFill>
                  <a:srgbClr val="800080"/>
                </a:solidFill>
                <a:hlinkClick r:id="" action="ppaction://noaction"/>
              </a:rPr>
              <a:t>[2]</a:t>
            </a:r>
            <a:r>
              <a:rPr lang="en-US" altLang="zh-CN" sz="1800" dirty="0"/>
              <a:t> http://web.mit.edu/</a:t>
            </a:r>
          </a:p>
          <a:p>
            <a:pPr>
              <a:lnSpc>
                <a:spcPct val="90000"/>
              </a:lnSpc>
            </a:pPr>
            <a:r>
              <a:rPr lang="en-US" altLang="zh-CN" sz="1800" u="sng" dirty="0">
                <a:solidFill>
                  <a:srgbClr val="800080"/>
                </a:solidFill>
                <a:hlinkClick r:id="" action="ppaction://noaction"/>
              </a:rPr>
              <a:t>[3]</a:t>
            </a:r>
            <a:r>
              <a:rPr lang="en-US" altLang="zh-CN" sz="1800" dirty="0"/>
              <a:t> E.N. Lorenz, Deterministic Non-periodic Flow, 130-141, J. Atmos. Sci. 20.,1963</a:t>
            </a:r>
          </a:p>
          <a:p>
            <a:pPr>
              <a:lnSpc>
                <a:spcPct val="90000"/>
              </a:lnSpc>
            </a:pPr>
            <a:endParaRPr lang="en-US" altLang="zh-CN" sz="18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zh-CN" altLang="en-US" b="0" dirty="0">
                <a:latin typeface="Times New Roman" panose="02020603050405020304" pitchFamily="18" charset="0"/>
              </a:rPr>
              <a:t>混沌系统</a:t>
            </a:r>
            <a:r>
              <a:rPr lang="en-US" altLang="zh-CN" b="0" dirty="0" smtClean="0">
                <a:latin typeface="Times New Roman" panose="02020603050405020304" pitchFamily="18" charset="0"/>
              </a:rPr>
              <a:t>——</a:t>
            </a:r>
            <a:r>
              <a:rPr lang="en-US" altLang="zh-CN" b="0" dirty="0">
                <a:latin typeface="Times New Roman" panose="02020603050405020304" pitchFamily="18" charset="0"/>
              </a:rPr>
              <a:t>Lorenz</a:t>
            </a:r>
            <a:r>
              <a:rPr lang="zh-CN" altLang="en-US" b="0" dirty="0">
                <a:latin typeface="Times New Roman" panose="02020603050405020304" pitchFamily="18" charset="0"/>
              </a:rPr>
              <a:t>混沌系统</a:t>
            </a:r>
            <a:endParaRPr lang="zh-CN" altLang="en-US" dirty="0"/>
          </a:p>
        </p:txBody>
      </p:sp>
      <p:pic>
        <p:nvPicPr>
          <p:cNvPr id="259076" name="Picture 4" descr="qqqqqq"/>
          <p:cNvPicPr>
            <a:picLocks noGrp="1" noChangeAspect="1" noChangeArrowheads="1" noCrop="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33400" y="609600"/>
            <a:ext cx="8193087" cy="579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zh-CN" altLang="en-US" b="0" dirty="0">
                <a:latin typeface="Times New Roman" panose="02020603050405020304" pitchFamily="18" charset="0"/>
              </a:rPr>
              <a:t>混沌系统</a:t>
            </a:r>
            <a:r>
              <a:rPr lang="en-US" altLang="zh-CN" b="0" dirty="0">
                <a:latin typeface="Times New Roman" panose="02020603050405020304" pitchFamily="18" charset="0"/>
              </a:rPr>
              <a:t>——Lorenz</a:t>
            </a:r>
            <a:r>
              <a:rPr lang="zh-CN" altLang="en-US" b="0" dirty="0">
                <a:latin typeface="Times New Roman" panose="02020603050405020304" pitchFamily="18" charset="0"/>
              </a:rPr>
              <a:t>混沌系统</a:t>
            </a:r>
            <a:endParaRPr lang="zh-CN" altLang="en-US" dirty="0"/>
          </a:p>
        </p:txBody>
      </p:sp>
      <p:pic>
        <p:nvPicPr>
          <p:cNvPr id="260100" name="Picture 4" descr="lorenzmap"/>
          <p:cNvPicPr>
            <a:picLocks noGrp="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2400" y="914400"/>
            <a:ext cx="8991600" cy="5257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气象系统</a:t>
            </a:r>
            <a:endParaRPr lang="zh-CN"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7772400" cy="5662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144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1026"/>
          <p:cNvSpPr>
            <a:spLocks noGrp="1" noChangeArrowheads="1"/>
          </p:cNvSpPr>
          <p:nvPr>
            <p:ph type="title"/>
          </p:nvPr>
        </p:nvSpPr>
        <p:spPr>
          <a:xfrm>
            <a:off x="1219200" y="762000"/>
            <a:ext cx="8229600" cy="533400"/>
          </a:xfrm>
        </p:spPr>
        <p:txBody>
          <a:bodyPr/>
          <a:lstStyle/>
          <a:p>
            <a:r>
              <a:rPr lang="en-US" altLang="zh-CN" dirty="0">
                <a:solidFill>
                  <a:srgbClr val="FF0000"/>
                </a:solidFill>
              </a:rPr>
              <a:t> Lorenz</a:t>
            </a:r>
            <a:r>
              <a:rPr lang="zh-CN" altLang="en-US" dirty="0">
                <a:solidFill>
                  <a:srgbClr val="FF0000"/>
                </a:solidFill>
                <a:latin typeface="Times New Roman" panose="02020603050405020304" pitchFamily="18" charset="0"/>
              </a:rPr>
              <a:t>混沌仿真</a:t>
            </a:r>
            <a:r>
              <a:rPr lang="zh-CN" altLang="en-US" dirty="0">
                <a:solidFill>
                  <a:srgbClr val="FF0000"/>
                </a:solidFill>
              </a:rPr>
              <a:t> </a:t>
            </a:r>
          </a:p>
        </p:txBody>
      </p:sp>
      <p:sp>
        <p:nvSpPr>
          <p:cNvPr id="5" name="Rectangle 2"/>
          <p:cNvSpPr txBox="1">
            <a:spLocks noChangeArrowheads="1"/>
          </p:cNvSpPr>
          <p:nvPr/>
        </p:nvSpPr>
        <p:spPr bwMode="auto">
          <a:xfrm>
            <a:off x="762000" y="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b="0" smtClean="0">
                <a:latin typeface="Times New Roman" panose="02020603050405020304" pitchFamily="18" charset="0"/>
              </a:rPr>
              <a:t>混沌系统</a:t>
            </a:r>
            <a:r>
              <a:rPr lang="en-US" altLang="zh-CN" b="0" smtClean="0">
                <a:latin typeface="Times New Roman" panose="02020603050405020304" pitchFamily="18" charset="0"/>
              </a:rPr>
              <a:t>——Lorenz</a:t>
            </a:r>
            <a:r>
              <a:rPr lang="zh-CN" altLang="en-US" b="0" smtClean="0">
                <a:latin typeface="Times New Roman" panose="02020603050405020304" pitchFamily="18" charset="0"/>
              </a:rPr>
              <a:t>混沌系统</a:t>
            </a:r>
            <a:endParaRPr lang="zh-CN" altLang="en-US" dirty="0"/>
          </a:p>
        </p:txBody>
      </p:sp>
      <p:sp>
        <p:nvSpPr>
          <p:cNvPr id="2" name="内容占位符 1"/>
          <p:cNvSpPr>
            <a:spLocks noGrp="1"/>
          </p:cNvSpPr>
          <p:nvPr>
            <p:ph idx="1"/>
          </p:nvPr>
        </p:nvSpPr>
        <p:spPr/>
        <p:txBody>
          <a:bodyPr/>
          <a:lstStyle/>
          <a:p>
            <a:endParaRPr lang="zh-CN" alt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5867400" cy="4724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914400" y="457200"/>
            <a:ext cx="7848600" cy="685800"/>
          </a:xfrm>
        </p:spPr>
        <p:txBody>
          <a:bodyPr/>
          <a:lstStyle/>
          <a:p>
            <a:r>
              <a:rPr lang="en-US" altLang="zh-CN" dirty="0">
                <a:solidFill>
                  <a:srgbClr val="FF0000"/>
                </a:solidFill>
              </a:rPr>
              <a:t> </a:t>
            </a:r>
            <a:r>
              <a:rPr lang="en-US" altLang="zh-CN" sz="2800" dirty="0">
                <a:solidFill>
                  <a:srgbClr val="FF0000"/>
                </a:solidFill>
              </a:rPr>
              <a:t>Lorenz </a:t>
            </a:r>
            <a:r>
              <a:rPr lang="zh-CN" altLang="en-US" sz="2800" dirty="0">
                <a:solidFill>
                  <a:srgbClr val="FF0000"/>
                </a:solidFill>
                <a:latin typeface="Times New Roman" panose="02020603050405020304" pitchFamily="18" charset="0"/>
              </a:rPr>
              <a:t>混沌在</a:t>
            </a:r>
            <a:r>
              <a:rPr lang="en-US" altLang="zh-CN" sz="2800" i="1" dirty="0">
                <a:solidFill>
                  <a:srgbClr val="FF0000"/>
                </a:solidFill>
              </a:rPr>
              <a:t>X-Y</a:t>
            </a:r>
            <a:r>
              <a:rPr lang="zh-CN" altLang="en-US" sz="2800" dirty="0">
                <a:solidFill>
                  <a:srgbClr val="FF0000"/>
                </a:solidFill>
                <a:latin typeface="Times New Roman" panose="02020603050405020304" pitchFamily="18" charset="0"/>
              </a:rPr>
              <a:t>平面上的奇异吸引子</a:t>
            </a:r>
            <a:r>
              <a:rPr lang="zh-CN" altLang="en-US" dirty="0">
                <a:solidFill>
                  <a:srgbClr val="FF0000"/>
                </a:solidFill>
              </a:rPr>
              <a:t> </a:t>
            </a:r>
          </a:p>
        </p:txBody>
      </p:sp>
      <p:pic>
        <p:nvPicPr>
          <p:cNvPr id="262148" name="Picture 4" descr="lorez_xy"/>
          <p:cNvPicPr>
            <a:picLocks noGrp="1" noChangeAspect="1" noChangeArrowheads="1"/>
          </p:cNvPicPr>
          <p:nvPr>
            <p:ph type="body" idx="1"/>
          </p:nvPr>
        </p:nvPicPr>
        <p:blipFill>
          <a:blip r:embed="rId2">
            <a:lum bright="-36000" contrast="54000"/>
            <a:extLst>
              <a:ext uri="{28A0092B-C50C-407E-A947-70E740481C1C}">
                <a14:useLocalDpi xmlns:a14="http://schemas.microsoft.com/office/drawing/2010/main" val="0"/>
              </a:ext>
            </a:extLst>
          </a:blip>
          <a:srcRect/>
          <a:stretch>
            <a:fillRect/>
          </a:stretch>
        </p:blipFill>
        <p:spPr>
          <a:xfrm>
            <a:off x="762000" y="1066800"/>
            <a:ext cx="7546975" cy="5407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2"/>
          <p:cNvSpPr txBox="1">
            <a:spLocks noChangeArrowheads="1"/>
          </p:cNvSpPr>
          <p:nvPr/>
        </p:nvSpPr>
        <p:spPr bwMode="auto">
          <a:xfrm>
            <a:off x="762000" y="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b="0" smtClean="0">
                <a:latin typeface="Times New Roman" panose="02020603050405020304" pitchFamily="18" charset="0"/>
              </a:rPr>
              <a:t>混沌系统</a:t>
            </a:r>
            <a:r>
              <a:rPr lang="en-US" altLang="zh-CN" b="0" smtClean="0">
                <a:latin typeface="Times New Roman" panose="02020603050405020304" pitchFamily="18" charset="0"/>
              </a:rPr>
              <a:t>——Lorenz</a:t>
            </a:r>
            <a:r>
              <a:rPr lang="zh-CN" altLang="en-US" b="0" smtClean="0">
                <a:latin typeface="Times New Roman" panose="02020603050405020304" pitchFamily="18" charset="0"/>
              </a:rPr>
              <a:t>混沌系统</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zh-CN" altLang="en-US" dirty="0"/>
              <a:t>天气系统</a:t>
            </a:r>
            <a:r>
              <a:rPr lang="zh-CN" altLang="en-US" dirty="0" smtClean="0"/>
              <a:t>的复杂性</a:t>
            </a:r>
            <a:endParaRPr lang="zh-CN" altLang="en-US" dirty="0"/>
          </a:p>
        </p:txBody>
      </p:sp>
      <p:sp>
        <p:nvSpPr>
          <p:cNvPr id="263171" name="Rectangle 3"/>
          <p:cNvSpPr>
            <a:spLocks noGrp="1" noChangeArrowheads="1"/>
          </p:cNvSpPr>
          <p:nvPr>
            <p:ph type="body" idx="1"/>
          </p:nvPr>
        </p:nvSpPr>
        <p:spPr>
          <a:xfrm>
            <a:off x="228600" y="762000"/>
            <a:ext cx="8915400" cy="5791200"/>
          </a:xfrm>
        </p:spPr>
        <p:txBody>
          <a:bodyPr/>
          <a:lstStyle/>
          <a:p>
            <a:pPr>
              <a:lnSpc>
                <a:spcPct val="150000"/>
              </a:lnSpc>
            </a:pPr>
            <a:r>
              <a:rPr lang="zh-CN" altLang="en-US" sz="3200" dirty="0" smtClean="0"/>
              <a:t>复杂</a:t>
            </a:r>
            <a:r>
              <a:rPr lang="zh-CN" altLang="en-US" sz="3200" dirty="0"/>
              <a:t>的天气系统是一个耗散系统，因而不可能保持其结构、特性、行为的</a:t>
            </a:r>
            <a:r>
              <a:rPr lang="zh-CN" altLang="en-US" sz="3200" dirty="0" smtClean="0"/>
              <a:t>不变</a:t>
            </a:r>
            <a:endParaRPr lang="en-US" altLang="zh-CN" sz="3200" dirty="0" smtClean="0"/>
          </a:p>
          <a:p>
            <a:pPr lvl="1">
              <a:lnSpc>
                <a:spcPct val="150000"/>
              </a:lnSpc>
            </a:pPr>
            <a:r>
              <a:rPr lang="zh-CN" altLang="en-US" sz="2800" dirty="0" smtClean="0"/>
              <a:t>天气系统</a:t>
            </a:r>
            <a:r>
              <a:rPr lang="zh-CN" altLang="en-US" sz="2800" dirty="0"/>
              <a:t>演化的原因在于不同系统的相互作用</a:t>
            </a:r>
            <a:r>
              <a:rPr lang="zh-CN" altLang="en-US" sz="2800" dirty="0" smtClean="0"/>
              <a:t>。</a:t>
            </a:r>
            <a:endParaRPr lang="en-US" altLang="zh-CN" sz="2800" dirty="0" smtClean="0"/>
          </a:p>
          <a:p>
            <a:pPr lvl="1">
              <a:lnSpc>
                <a:spcPct val="150000"/>
              </a:lnSpc>
            </a:pPr>
            <a:r>
              <a:rPr lang="zh-CN" altLang="en-US" sz="2800" dirty="0" smtClean="0"/>
              <a:t>天气系统</a:t>
            </a:r>
            <a:r>
              <a:rPr lang="zh-CN" altLang="en-US" sz="2800" dirty="0"/>
              <a:t>内部元素之间、子系统之间、层次之间的相互作用，</a:t>
            </a:r>
            <a:r>
              <a:rPr lang="zh-CN" altLang="en-US" sz="2800" dirty="0" smtClean="0"/>
              <a:t>包括：</a:t>
            </a:r>
            <a:endParaRPr lang="en-US" altLang="zh-CN" sz="2800" dirty="0" smtClean="0"/>
          </a:p>
          <a:p>
            <a:pPr lvl="2">
              <a:lnSpc>
                <a:spcPct val="150000"/>
              </a:lnSpc>
            </a:pPr>
            <a:r>
              <a:rPr lang="zh-CN" altLang="en-US" sz="2400" dirty="0" smtClean="0"/>
              <a:t>吸引</a:t>
            </a:r>
            <a:r>
              <a:rPr lang="zh-CN" altLang="en-US" sz="2400" dirty="0"/>
              <a:t>与</a:t>
            </a:r>
            <a:r>
              <a:rPr lang="zh-CN" altLang="en-US" sz="2400" dirty="0" smtClean="0"/>
              <a:t>排斥</a:t>
            </a:r>
            <a:endParaRPr lang="en-US" altLang="zh-CN" sz="2400" dirty="0" smtClean="0"/>
          </a:p>
          <a:p>
            <a:pPr lvl="2">
              <a:lnSpc>
                <a:spcPct val="150000"/>
              </a:lnSpc>
            </a:pPr>
            <a:r>
              <a:rPr lang="zh-CN" altLang="en-US" sz="2400" dirty="0" smtClean="0"/>
              <a:t>合作</a:t>
            </a:r>
            <a:r>
              <a:rPr lang="zh-CN" altLang="en-US" sz="2400" dirty="0"/>
              <a:t>与</a:t>
            </a:r>
            <a:r>
              <a:rPr lang="zh-CN" altLang="en-US" sz="2400" dirty="0" smtClean="0"/>
              <a:t>竞争</a:t>
            </a:r>
            <a:endParaRPr lang="en-US" altLang="zh-CN" sz="2400" dirty="0" smtClean="0"/>
          </a:p>
          <a:p>
            <a:pPr lvl="1">
              <a:lnSpc>
                <a:spcPct val="150000"/>
              </a:lnSpc>
            </a:pPr>
            <a:r>
              <a:rPr lang="zh-CN" altLang="en-US" sz="2800" dirty="0" smtClean="0"/>
              <a:t>天气系统</a:t>
            </a:r>
            <a:r>
              <a:rPr lang="zh-CN" altLang="en-US" sz="2800" dirty="0"/>
              <a:t>与环境的相互影响是演化的</a:t>
            </a:r>
            <a:r>
              <a:rPr lang="zh-CN" altLang="en-US" sz="2800" dirty="0" smtClean="0"/>
              <a:t>外因</a:t>
            </a:r>
            <a:endParaRPr lang="en-US" altLang="zh-C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zh-CN" altLang="en-US" dirty="0"/>
              <a:t>天气系统</a:t>
            </a:r>
            <a:r>
              <a:rPr lang="zh-CN" altLang="en-US" dirty="0" smtClean="0"/>
              <a:t>的复杂性</a:t>
            </a:r>
            <a:endParaRPr lang="zh-CN" altLang="en-US" dirty="0"/>
          </a:p>
        </p:txBody>
      </p:sp>
      <p:sp>
        <p:nvSpPr>
          <p:cNvPr id="256003" name="Rectangle 3"/>
          <p:cNvSpPr>
            <a:spLocks noGrp="1" noChangeArrowheads="1"/>
          </p:cNvSpPr>
          <p:nvPr>
            <p:ph type="body" idx="1"/>
          </p:nvPr>
        </p:nvSpPr>
        <p:spPr/>
        <p:txBody>
          <a:bodyPr/>
          <a:lstStyle/>
          <a:p>
            <a:r>
              <a:rPr lang="zh-CN" altLang="en-US" dirty="0" smtClean="0"/>
              <a:t>天气系统</a:t>
            </a:r>
            <a:r>
              <a:rPr lang="zh-CN" altLang="en-US" dirty="0"/>
              <a:t>是复杂系统，因而有着复杂非线性系统的共性</a:t>
            </a:r>
            <a:r>
              <a:rPr lang="zh-CN" altLang="en-US" dirty="0" smtClean="0"/>
              <a:t>。</a:t>
            </a:r>
            <a:endParaRPr lang="en-US" altLang="zh-CN" dirty="0" smtClean="0"/>
          </a:p>
          <a:p>
            <a:pPr marL="0" indent="0">
              <a:buNone/>
            </a:pPr>
            <a:r>
              <a:rPr lang="zh-CN" altLang="en-US" dirty="0" smtClean="0">
                <a:solidFill>
                  <a:srgbClr val="FF0000"/>
                </a:solidFill>
              </a:rPr>
              <a:t>        一般</a:t>
            </a:r>
            <a:r>
              <a:rPr lang="zh-CN" altLang="en-US" dirty="0">
                <a:solidFill>
                  <a:srgbClr val="FF0000"/>
                </a:solidFill>
              </a:rPr>
              <a:t>情况下，当非线性系统离开平衡态足够远，平衡运动、周期运动、准周期运动都失稳后就可能出现</a:t>
            </a:r>
            <a:r>
              <a:rPr lang="zh-CN" altLang="en-US" dirty="0" smtClean="0">
                <a:solidFill>
                  <a:srgbClr val="FF0000"/>
                </a:solidFill>
              </a:rPr>
              <a:t>混沌运动。</a:t>
            </a:r>
            <a:endParaRPr lang="en-US" altLang="zh-CN" dirty="0" smtClean="0">
              <a:solidFill>
                <a:srgbClr val="FF0000"/>
              </a:solidFill>
            </a:endParaRPr>
          </a:p>
          <a:p>
            <a:endParaRPr lang="en-US" altLang="zh-CN" dirty="0" smtClean="0"/>
          </a:p>
          <a:p>
            <a:endParaRPr lang="en-US" altLang="zh-CN" dirty="0"/>
          </a:p>
          <a:p>
            <a:r>
              <a:rPr lang="zh-CN" altLang="en-US" dirty="0" smtClean="0"/>
              <a:t> </a:t>
            </a:r>
            <a:endParaRPr lang="zh-CN" altLang="en-US" dirty="0"/>
          </a:p>
          <a:p>
            <a:r>
              <a:rPr lang="en-US" altLang="zh-CN" sz="1600" u="sng" dirty="0">
                <a:solidFill>
                  <a:srgbClr val="800080"/>
                </a:solidFill>
                <a:hlinkClick r:id="" action="ppaction://noaction"/>
              </a:rPr>
              <a:t>[1]</a:t>
            </a:r>
            <a:r>
              <a:rPr lang="en-US" altLang="zh-CN" sz="1600" dirty="0"/>
              <a:t> Henry D.I.A., Obtaining order in a world of chaos, IEEE Signal Processing Magazine, May 1998, P49-65</a:t>
            </a:r>
          </a:p>
          <a:p>
            <a:r>
              <a:rPr lang="en-US" altLang="zh-CN" sz="1600" u="sng" dirty="0">
                <a:solidFill>
                  <a:srgbClr val="800080"/>
                </a:solidFill>
                <a:hlinkClick r:id="" action="ppaction://noaction"/>
              </a:rPr>
              <a:t>[2]</a:t>
            </a:r>
            <a:r>
              <a:rPr lang="en-US" altLang="zh-CN" sz="1600" dirty="0"/>
              <a:t> </a:t>
            </a:r>
            <a:r>
              <a:rPr lang="zh-CN" altLang="en-US" sz="1600" dirty="0">
                <a:latin typeface="Times New Roman" panose="02020603050405020304" pitchFamily="18" charset="0"/>
              </a:rPr>
              <a:t>苗东升，系统科学精要，中国人民大学出版社，</a:t>
            </a:r>
            <a:r>
              <a:rPr lang="en-US" altLang="zh-CN" sz="1600" dirty="0"/>
              <a:t>1998</a:t>
            </a:r>
            <a:r>
              <a:rPr lang="zh-CN" altLang="en-US" sz="1600" dirty="0">
                <a:latin typeface="Times New Roman" panose="02020603050405020304" pitchFamily="18" charset="0"/>
              </a:rPr>
              <a:t>年</a:t>
            </a:r>
            <a:endParaRPr lang="zh-CN" altLang="en-US" sz="1600" dirty="0"/>
          </a:p>
          <a:p>
            <a:r>
              <a:rPr lang="en-US" altLang="zh-CN" sz="1600" u="sng" dirty="0">
                <a:solidFill>
                  <a:srgbClr val="800080"/>
                </a:solidFill>
                <a:hlinkClick r:id="" action="ppaction://noaction"/>
              </a:rPr>
              <a:t>[3]</a:t>
            </a:r>
            <a:r>
              <a:rPr lang="en-US" altLang="zh-CN" sz="1600" dirty="0"/>
              <a:t> </a:t>
            </a:r>
            <a:r>
              <a:rPr lang="zh-CN" altLang="en-US" sz="1600" dirty="0">
                <a:latin typeface="Times New Roman" panose="02020603050405020304" pitchFamily="18" charset="0"/>
              </a:rPr>
              <a:t>王东生，混沌、分形及其应用，中国科学技术大学出版社，</a:t>
            </a:r>
            <a:r>
              <a:rPr lang="en-US" altLang="zh-CN" sz="1600" dirty="0"/>
              <a:t>1995</a:t>
            </a:r>
          </a:p>
          <a:p>
            <a:endParaRPr lang="en-US" altLang="zh-CN" sz="16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r>
              <a:rPr lang="zh-CN" altLang="en-US" dirty="0"/>
              <a:t>天气系统</a:t>
            </a:r>
            <a:r>
              <a:rPr lang="zh-CN" altLang="en-US" dirty="0" smtClean="0"/>
              <a:t>的复杂性</a:t>
            </a:r>
            <a:endParaRPr lang="zh-CN" altLang="en-US" dirty="0"/>
          </a:p>
        </p:txBody>
      </p:sp>
      <p:sp>
        <p:nvSpPr>
          <p:cNvPr id="411651" name="Rectangle 3"/>
          <p:cNvSpPr>
            <a:spLocks noGrp="1" noChangeArrowheads="1"/>
          </p:cNvSpPr>
          <p:nvPr>
            <p:ph type="body" idx="1"/>
          </p:nvPr>
        </p:nvSpPr>
        <p:spPr>
          <a:xfrm>
            <a:off x="228600" y="914400"/>
            <a:ext cx="8915400" cy="5791200"/>
          </a:xfrm>
        </p:spPr>
        <p:txBody>
          <a:bodyPr/>
          <a:lstStyle/>
          <a:p>
            <a:pPr>
              <a:lnSpc>
                <a:spcPct val="90000"/>
              </a:lnSpc>
            </a:pPr>
            <a:r>
              <a:rPr lang="en-US" altLang="zh-CN" sz="3200" dirty="0" smtClean="0"/>
              <a:t>Lorenz</a:t>
            </a:r>
            <a:r>
              <a:rPr lang="zh-CN" altLang="en-US" sz="3200" dirty="0"/>
              <a:t>混沌系统的仿真结果可以看出，天气系统遵循着复杂系统的发展和演化规律，具有复杂系统所具有的共同</a:t>
            </a:r>
            <a:r>
              <a:rPr lang="zh-CN" altLang="en-US" sz="3200" dirty="0" smtClean="0"/>
              <a:t>特征</a:t>
            </a:r>
            <a:r>
              <a:rPr lang="en-US" altLang="zh-CN" sz="3200" dirty="0" smtClean="0"/>
              <a:t>:</a:t>
            </a:r>
          </a:p>
          <a:p>
            <a:pPr>
              <a:lnSpc>
                <a:spcPct val="90000"/>
              </a:lnSpc>
            </a:pPr>
            <a:endParaRPr lang="en-US" altLang="zh-CN" sz="3200" dirty="0" smtClean="0"/>
          </a:p>
          <a:p>
            <a:pPr lvl="1">
              <a:lnSpc>
                <a:spcPct val="150000"/>
              </a:lnSpc>
            </a:pPr>
            <a:r>
              <a:rPr lang="zh-CN" altLang="en-US" dirty="0"/>
              <a:t>具有</a:t>
            </a:r>
            <a:r>
              <a:rPr lang="zh-CN" altLang="en-US" dirty="0" smtClean="0"/>
              <a:t>确定性，回归性</a:t>
            </a:r>
            <a:endParaRPr lang="en-US" altLang="zh-CN" dirty="0"/>
          </a:p>
          <a:p>
            <a:pPr lvl="1">
              <a:lnSpc>
                <a:spcPct val="150000"/>
              </a:lnSpc>
            </a:pPr>
            <a:r>
              <a:rPr lang="zh-CN" altLang="en-US" dirty="0" smtClean="0"/>
              <a:t>非周期性</a:t>
            </a:r>
            <a:endParaRPr lang="en-US" altLang="zh-CN" dirty="0" smtClean="0"/>
          </a:p>
          <a:p>
            <a:pPr lvl="1">
              <a:lnSpc>
                <a:spcPct val="150000"/>
              </a:lnSpc>
            </a:pPr>
            <a:r>
              <a:rPr lang="zh-CN" altLang="en-US" dirty="0" smtClean="0"/>
              <a:t>天气系统</a:t>
            </a:r>
            <a:r>
              <a:rPr lang="zh-CN" altLang="en-US" dirty="0"/>
              <a:t>的运动在空间状态结构上具有</a:t>
            </a:r>
            <a:r>
              <a:rPr lang="zh-CN" altLang="en-US" dirty="0" smtClean="0"/>
              <a:t>相似性</a:t>
            </a:r>
            <a:endParaRPr lang="en-US" altLang="zh-CN" dirty="0" smtClean="0"/>
          </a:p>
          <a:p>
            <a:pPr lvl="1">
              <a:lnSpc>
                <a:spcPct val="150000"/>
              </a:lnSpc>
            </a:pPr>
            <a:r>
              <a:rPr lang="zh-CN" altLang="en-US" dirty="0" smtClean="0"/>
              <a:t>系统</a:t>
            </a:r>
            <a:r>
              <a:rPr lang="zh-CN" altLang="en-US" dirty="0"/>
              <a:t>的发展和演化表现出</a:t>
            </a:r>
            <a:r>
              <a:rPr lang="zh-CN" altLang="en-US" dirty="0" smtClean="0"/>
              <a:t>相似特征</a:t>
            </a:r>
            <a:endParaRPr lang="zh-CN" altLang="en-US" dirty="0"/>
          </a:p>
          <a:p>
            <a:pPr marL="457200" lvl="1" indent="0">
              <a:lnSpc>
                <a:spcPct val="90000"/>
              </a:lnSpc>
              <a:buNone/>
            </a:pPr>
            <a:endParaRPr lang="zh-CN" altLang="en-US" sz="2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天气系统</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回归</a:t>
            </a:r>
            <a:r>
              <a:rPr lang="zh-CN" altLang="en-US" dirty="0">
                <a:latin typeface="Times New Roman" panose="02020603050405020304" pitchFamily="18" charset="0"/>
                <a:cs typeface="Times New Roman" panose="02020603050405020304" pitchFamily="18" charset="0"/>
              </a:rPr>
              <a:t>性</a:t>
            </a:r>
            <a:endParaRPr lang="zh-CN" altLang="en-US" dirty="0"/>
          </a:p>
        </p:txBody>
      </p:sp>
      <p:sp>
        <p:nvSpPr>
          <p:cNvPr id="265219" name="Rectangle 3"/>
          <p:cNvSpPr>
            <a:spLocks noGrp="1" noChangeArrowheads="1"/>
          </p:cNvSpPr>
          <p:nvPr>
            <p:ph type="body" idx="1"/>
          </p:nvPr>
        </p:nvSpPr>
        <p:spPr/>
        <p:txBody>
          <a:bodyPr/>
          <a:lstStyle/>
          <a:p>
            <a:pPr algn="just">
              <a:lnSpc>
                <a:spcPct val="90000"/>
              </a:lnSpc>
            </a:pPr>
            <a:r>
              <a:rPr lang="zh-CN" altLang="en-US" sz="3200" dirty="0" smtClean="0"/>
              <a:t>系统</a:t>
            </a:r>
            <a:r>
              <a:rPr lang="zh-CN" altLang="en-US" sz="3200" dirty="0"/>
              <a:t>具有两个稳定的吸引域，系统在奇异吸引子上的运动是一种定态</a:t>
            </a:r>
            <a:r>
              <a:rPr lang="zh-CN" altLang="en-US" sz="3200" dirty="0" smtClean="0"/>
              <a:t>行为</a:t>
            </a:r>
            <a:endParaRPr lang="en-US" altLang="zh-CN" sz="3200" dirty="0" smtClean="0"/>
          </a:p>
          <a:p>
            <a:pPr algn="just">
              <a:lnSpc>
                <a:spcPct val="90000"/>
              </a:lnSpc>
            </a:pPr>
            <a:endParaRPr lang="en-US" altLang="zh-CN" sz="3200" dirty="0" smtClean="0"/>
          </a:p>
          <a:p>
            <a:pPr algn="just">
              <a:lnSpc>
                <a:spcPct val="90000"/>
              </a:lnSpc>
            </a:pPr>
            <a:r>
              <a:rPr lang="zh-CN" altLang="en-US" sz="3200" dirty="0" smtClean="0"/>
              <a:t>系统</a:t>
            </a:r>
            <a:r>
              <a:rPr lang="zh-CN" altLang="en-US" sz="3200" dirty="0"/>
              <a:t>在状态空间中的运动轨迹不是周期轨道，也不同于准周期轨道（多个周期轨道的叠加</a:t>
            </a:r>
            <a:r>
              <a:rPr lang="zh-CN" altLang="en-US" sz="3200" dirty="0" smtClean="0"/>
              <a:t>）而是</a:t>
            </a:r>
            <a:r>
              <a:rPr lang="zh-CN" altLang="en-US" sz="3200" dirty="0"/>
              <a:t>不能分解为周期轨道之和的分形点</a:t>
            </a:r>
            <a:r>
              <a:rPr lang="zh-CN" altLang="en-US" sz="3200" dirty="0" smtClean="0"/>
              <a:t>集</a:t>
            </a:r>
            <a:endParaRPr lang="en-US" altLang="zh-CN" sz="3200" dirty="0" smtClean="0"/>
          </a:p>
          <a:p>
            <a:pPr algn="just">
              <a:lnSpc>
                <a:spcPct val="90000"/>
              </a:lnSpc>
            </a:pPr>
            <a:endParaRPr lang="en-US" altLang="zh-CN" dirty="0"/>
          </a:p>
          <a:p>
            <a:pPr algn="just">
              <a:lnSpc>
                <a:spcPct val="90000"/>
              </a:lnSpc>
            </a:pPr>
            <a:r>
              <a:rPr lang="zh-CN" altLang="en-US" sz="3200" dirty="0" smtClean="0"/>
              <a:t>在</a:t>
            </a:r>
            <a:r>
              <a:rPr lang="zh-CN" altLang="en-US" sz="3200" dirty="0"/>
              <a:t>奇异吸引子上的运动具有回归性</a:t>
            </a:r>
            <a:r>
              <a:rPr lang="zh-CN" altLang="en-US" sz="3200" dirty="0" smtClean="0"/>
              <a:t>。</a:t>
            </a:r>
            <a:endParaRPr lang="en-US" altLang="zh-CN" sz="3200" dirty="0" smtClean="0"/>
          </a:p>
          <a:p>
            <a:pPr lvl="1" algn="just">
              <a:lnSpc>
                <a:spcPct val="90000"/>
              </a:lnSpc>
            </a:pPr>
            <a:r>
              <a:rPr lang="zh-CN" altLang="en-US" sz="2800" dirty="0" smtClean="0">
                <a:solidFill>
                  <a:srgbClr val="FF0000"/>
                </a:solidFill>
              </a:rPr>
              <a:t>这种回归</a:t>
            </a:r>
            <a:r>
              <a:rPr lang="zh-CN" altLang="en-US" sz="2800" dirty="0">
                <a:solidFill>
                  <a:srgbClr val="FF0000"/>
                </a:solidFill>
              </a:rPr>
              <a:t>性不是严格的，只是回到附近状态，是在不规则的时间上重复自身，并不能按确定的周期回归。</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zh-CN" altLang="en-US" b="0" dirty="0" smtClean="0">
                <a:latin typeface="Times New Roman" panose="02020603050405020304" pitchFamily="18" charset="0"/>
                <a:cs typeface="Times New Roman" panose="02020603050405020304" pitchFamily="18" charset="0"/>
              </a:rPr>
              <a:t>天气系统</a:t>
            </a:r>
            <a:r>
              <a:rPr lang="en-US" altLang="zh-CN" b="0" dirty="0" smtClean="0">
                <a:latin typeface="Times New Roman" panose="02020603050405020304" pitchFamily="18" charset="0"/>
                <a:cs typeface="Times New Roman" panose="02020603050405020304" pitchFamily="18" charset="0"/>
              </a:rPr>
              <a:t>——</a:t>
            </a:r>
            <a:r>
              <a:rPr lang="zh-CN" altLang="en-US" b="0" dirty="0" smtClean="0">
                <a:latin typeface="Times New Roman" panose="02020603050405020304" pitchFamily="18" charset="0"/>
                <a:cs typeface="Times New Roman" panose="02020603050405020304" pitchFamily="18" charset="0"/>
              </a:rPr>
              <a:t>回归</a:t>
            </a:r>
            <a:r>
              <a:rPr lang="zh-CN" altLang="en-US" b="0" dirty="0">
                <a:latin typeface="Times New Roman" panose="02020603050405020304" pitchFamily="18" charset="0"/>
                <a:cs typeface="Times New Roman" panose="02020603050405020304" pitchFamily="18" charset="0"/>
              </a:rPr>
              <a:t>性</a:t>
            </a:r>
            <a:endParaRPr lang="zh-CN" altLang="en-US" dirty="0"/>
          </a:p>
        </p:txBody>
      </p:sp>
      <p:sp>
        <p:nvSpPr>
          <p:cNvPr id="412675" name="Rectangle 3"/>
          <p:cNvSpPr>
            <a:spLocks noGrp="1" noChangeArrowheads="1"/>
          </p:cNvSpPr>
          <p:nvPr>
            <p:ph type="body" idx="1"/>
          </p:nvPr>
        </p:nvSpPr>
        <p:spPr/>
        <p:txBody>
          <a:bodyPr/>
          <a:lstStyle/>
          <a:p>
            <a:pPr>
              <a:lnSpc>
                <a:spcPct val="90000"/>
              </a:lnSpc>
            </a:pPr>
            <a:r>
              <a:rPr lang="zh-CN" altLang="en-US" sz="3200" dirty="0" smtClean="0"/>
              <a:t>回归性解释了年复一年</a:t>
            </a:r>
            <a:r>
              <a:rPr lang="zh-CN" altLang="en-US" sz="3200" dirty="0"/>
              <a:t>冬去春来的四季更替和同一地区在气象变化中所表现出的</a:t>
            </a:r>
            <a:r>
              <a:rPr lang="zh-CN" altLang="en-US" sz="3200" dirty="0" smtClean="0"/>
              <a:t>相似性</a:t>
            </a:r>
            <a:endParaRPr lang="en-US" altLang="zh-CN" sz="3200" dirty="0" smtClean="0"/>
          </a:p>
          <a:p>
            <a:pPr>
              <a:lnSpc>
                <a:spcPct val="90000"/>
              </a:lnSpc>
            </a:pPr>
            <a:endParaRPr lang="en-US" altLang="zh-CN" sz="3200" dirty="0" smtClean="0"/>
          </a:p>
          <a:p>
            <a:pPr>
              <a:lnSpc>
                <a:spcPct val="90000"/>
              </a:lnSpc>
            </a:pPr>
            <a:r>
              <a:rPr lang="zh-CN" altLang="en-US" sz="3200" dirty="0" smtClean="0">
                <a:solidFill>
                  <a:srgbClr val="FF0000"/>
                </a:solidFill>
              </a:rPr>
              <a:t>回归</a:t>
            </a:r>
            <a:r>
              <a:rPr lang="zh-CN" altLang="en-US" sz="3200" dirty="0">
                <a:solidFill>
                  <a:srgbClr val="FF0000"/>
                </a:solidFill>
              </a:rPr>
              <a:t>性也</a:t>
            </a:r>
            <a:r>
              <a:rPr lang="zh-CN" altLang="en-US" sz="3200" dirty="0" smtClean="0">
                <a:solidFill>
                  <a:srgbClr val="FF0000"/>
                </a:solidFill>
              </a:rPr>
              <a:t>是建立</a:t>
            </a:r>
            <a:r>
              <a:rPr lang="zh-CN" altLang="en-US" sz="3200" dirty="0">
                <a:solidFill>
                  <a:srgbClr val="000099"/>
                </a:solidFill>
              </a:rPr>
              <a:t>相似模式集</a:t>
            </a:r>
            <a:r>
              <a:rPr lang="zh-CN" altLang="en-US" sz="3200" dirty="0" smtClean="0">
                <a:solidFill>
                  <a:srgbClr val="FF0000"/>
                </a:solidFill>
              </a:rPr>
              <a:t>进行知识</a:t>
            </a:r>
            <a:r>
              <a:rPr lang="zh-CN" altLang="en-US" sz="3200" dirty="0">
                <a:solidFill>
                  <a:srgbClr val="FF0000"/>
                </a:solidFill>
              </a:rPr>
              <a:t>发现的</a:t>
            </a:r>
            <a:r>
              <a:rPr lang="zh-CN" altLang="en-US" sz="3200" dirty="0" smtClean="0">
                <a:solidFill>
                  <a:srgbClr val="FF0000"/>
                </a:solidFill>
              </a:rPr>
              <a:t>基础</a:t>
            </a:r>
            <a:endParaRPr lang="en-US" altLang="zh-CN" dirty="0">
              <a:solidFill>
                <a:srgbClr val="FF0000"/>
              </a:solidFill>
            </a:endParaRPr>
          </a:p>
          <a:p>
            <a:pPr>
              <a:lnSpc>
                <a:spcPct val="90000"/>
              </a:lnSpc>
            </a:pPr>
            <a:endParaRPr lang="en-US" altLang="zh-CN" sz="3200" dirty="0" smtClean="0"/>
          </a:p>
          <a:p>
            <a:pPr>
              <a:lnSpc>
                <a:spcPct val="90000"/>
              </a:lnSpc>
            </a:pPr>
            <a:r>
              <a:rPr lang="zh-CN" altLang="en-US" sz="3200" dirty="0" smtClean="0"/>
              <a:t>在</a:t>
            </a:r>
            <a:r>
              <a:rPr lang="zh-CN" altLang="en-US" sz="3200" dirty="0"/>
              <a:t>状态空间中的不严格的回归可以用相似</a:t>
            </a:r>
            <a:r>
              <a:rPr lang="zh-CN" altLang="en-US" sz="3200" dirty="0" smtClean="0"/>
              <a:t>来进行描述</a:t>
            </a:r>
            <a:endParaRPr lang="en-US" altLang="zh-CN" sz="3200" dirty="0" smtClean="0"/>
          </a:p>
          <a:p>
            <a:pPr>
              <a:lnSpc>
                <a:spcPct val="90000"/>
              </a:lnSpc>
            </a:pPr>
            <a:r>
              <a:rPr lang="zh-CN" altLang="en-US" sz="3200" dirty="0" smtClean="0"/>
              <a:t>这种</a:t>
            </a:r>
            <a:r>
              <a:rPr lang="zh-CN" altLang="en-US" sz="3200" dirty="0"/>
              <a:t>相似是建立在状态空间中的</a:t>
            </a:r>
            <a:r>
              <a:rPr lang="zh-CN" altLang="en-US" sz="3200" dirty="0" smtClean="0"/>
              <a:t>相似，即行为的相似性</a:t>
            </a:r>
            <a:endParaRPr lang="zh-CN" altLang="en-US" sz="32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1295400" y="762000"/>
            <a:ext cx="6934200" cy="685800"/>
          </a:xfrm>
        </p:spPr>
        <p:txBody>
          <a:bodyPr/>
          <a:lstStyle/>
          <a:p>
            <a:r>
              <a:rPr lang="zh-CN" altLang="en-US" sz="2800" dirty="0">
                <a:solidFill>
                  <a:srgbClr val="FF0000"/>
                </a:solidFill>
                <a:latin typeface="Times New Roman" panose="02020603050405020304" pitchFamily="18" charset="0"/>
              </a:rPr>
              <a:t>状态空间中具有相似特征的状态集合</a:t>
            </a:r>
            <a:r>
              <a:rPr lang="zh-CN" altLang="en-US" dirty="0">
                <a:solidFill>
                  <a:srgbClr val="FF0000"/>
                </a:solidFill>
              </a:rPr>
              <a:t> </a:t>
            </a:r>
          </a:p>
        </p:txBody>
      </p:sp>
      <p:graphicFrame>
        <p:nvGraphicFramePr>
          <p:cNvPr id="268292" name="Object 4"/>
          <p:cNvGraphicFramePr>
            <a:graphicFrameLocks noGrp="1" noChangeAspect="1"/>
          </p:cNvGraphicFramePr>
          <p:nvPr>
            <p:ph type="body" idx="1"/>
            <p:extLst>
              <p:ext uri="{D42A27DB-BD31-4B8C-83A1-F6EECF244321}">
                <p14:modId xmlns:p14="http://schemas.microsoft.com/office/powerpoint/2010/main" val="1954268680"/>
              </p:ext>
            </p:extLst>
          </p:nvPr>
        </p:nvGraphicFramePr>
        <p:xfrm>
          <a:off x="1066800" y="990600"/>
          <a:ext cx="7242175" cy="4999897"/>
        </p:xfrm>
        <a:graphic>
          <a:graphicData uri="http://schemas.openxmlformats.org/presentationml/2006/ole">
            <mc:AlternateContent xmlns:mc="http://schemas.openxmlformats.org/markup-compatibility/2006">
              <mc:Choice xmlns:v="urn:schemas-microsoft-com:vml" Requires="v">
                <p:oleObj spid="_x0000_s19519" name="Visio" r:id="rId3" imgW="3191510" imgH="2357755" progId="Visio.Drawing.11">
                  <p:embed/>
                </p:oleObj>
              </mc:Choice>
              <mc:Fallback>
                <p:oleObj name="Visio" r:id="rId3" imgW="3191510" imgH="2357755" progId="Visio.Drawing.11">
                  <p:embed/>
                  <p:pic>
                    <p:nvPicPr>
                      <p:cNvPr id="0" name="图片 19495"/>
                      <p:cNvPicPr>
                        <a:picLocks noChangeAspect="1" noChangeArrowheads="1"/>
                      </p:cNvPicPr>
                      <p:nvPr/>
                    </p:nvPicPr>
                    <p:blipFill>
                      <a:blip r:embed="rId4"/>
                      <a:srcRect/>
                      <a:stretch>
                        <a:fillRect/>
                      </a:stretch>
                    </p:blipFill>
                    <p:spPr bwMode="auto">
                      <a:xfrm>
                        <a:off x="1066800" y="990600"/>
                        <a:ext cx="7242175" cy="4999897"/>
                      </a:xfrm>
                      <a:prstGeom prst="rect">
                        <a:avLst/>
                      </a:prstGeom>
                      <a:noFill/>
                      <a:ln>
                        <a:noFill/>
                      </a:ln>
                      <a:effectLst/>
                    </p:spPr>
                  </p:pic>
                </p:oleObj>
              </mc:Fallback>
            </mc:AlternateContent>
          </a:graphicData>
        </a:graphic>
      </p:graphicFrame>
      <p:sp>
        <p:nvSpPr>
          <p:cNvPr id="5" name="Rectangle 2"/>
          <p:cNvSpPr txBox="1">
            <a:spLocks noChangeArrowheads="1"/>
          </p:cNvSpPr>
          <p:nvPr/>
        </p:nvSpPr>
        <p:spPr bwMode="auto">
          <a:xfrm>
            <a:off x="762000" y="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b="0" dirty="0" smtClean="0">
                <a:latin typeface="Times New Roman" panose="02020603050405020304" pitchFamily="18" charset="0"/>
                <a:cs typeface="Times New Roman" panose="02020603050405020304" pitchFamily="18" charset="0"/>
              </a:rPr>
              <a:t>天气系统</a:t>
            </a:r>
            <a:r>
              <a:rPr lang="en-US" altLang="zh-CN" b="0" dirty="0" smtClean="0">
                <a:latin typeface="Times New Roman" panose="02020603050405020304" pitchFamily="18" charset="0"/>
                <a:cs typeface="Times New Roman" panose="02020603050405020304" pitchFamily="18" charset="0"/>
              </a:rPr>
              <a:t>——</a:t>
            </a:r>
            <a:r>
              <a:rPr lang="zh-CN" altLang="en-US" b="0" dirty="0" smtClean="0">
                <a:latin typeface="Times New Roman" panose="02020603050405020304" pitchFamily="18" charset="0"/>
                <a:cs typeface="Times New Roman" panose="02020603050405020304" pitchFamily="18" charset="0"/>
              </a:rPr>
              <a:t>回归性</a:t>
            </a:r>
            <a:endParaRPr lang="zh-CN" altLang="en-US" dirty="0"/>
          </a:p>
        </p:txBody>
      </p:sp>
      <p:cxnSp>
        <p:nvCxnSpPr>
          <p:cNvPr id="3" name="直接连接符 2"/>
          <p:cNvCxnSpPr/>
          <p:nvPr/>
        </p:nvCxnSpPr>
        <p:spPr bwMode="auto">
          <a:xfrm flipH="1">
            <a:off x="3200400" y="1752600"/>
            <a:ext cx="990600" cy="1981200"/>
          </a:xfrm>
          <a:prstGeom prst="line">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zh-CN" altLang="en-US" b="0" dirty="0" smtClean="0">
                <a:latin typeface="Arial" panose="020B0604020202020204" pitchFamily="34" charset="0"/>
              </a:rPr>
              <a:t>天气系统</a:t>
            </a:r>
            <a:r>
              <a:rPr lang="en-US" altLang="zh-CN" b="0" dirty="0" smtClean="0">
                <a:latin typeface="Arial" panose="020B0604020202020204" pitchFamily="34" charset="0"/>
              </a:rPr>
              <a:t>——</a:t>
            </a:r>
            <a:r>
              <a:rPr lang="zh-CN" altLang="en-US" b="0" dirty="0" smtClean="0">
                <a:latin typeface="Arial" panose="020B0604020202020204" pitchFamily="34" charset="0"/>
              </a:rPr>
              <a:t>稳定性</a:t>
            </a:r>
            <a:endParaRPr lang="zh-CN" altLang="en-US" dirty="0"/>
          </a:p>
        </p:txBody>
      </p:sp>
      <p:sp>
        <p:nvSpPr>
          <p:cNvPr id="269315" name="Rectangle 3"/>
          <p:cNvSpPr>
            <a:spLocks noGrp="1" noChangeArrowheads="1"/>
          </p:cNvSpPr>
          <p:nvPr>
            <p:ph type="body" idx="1"/>
          </p:nvPr>
        </p:nvSpPr>
        <p:spPr/>
        <p:txBody>
          <a:bodyPr/>
          <a:lstStyle/>
          <a:p>
            <a:r>
              <a:rPr lang="zh-CN" altLang="en-US" dirty="0" smtClean="0"/>
              <a:t>系统</a:t>
            </a:r>
            <a:r>
              <a:rPr lang="zh-CN" altLang="en-US" dirty="0"/>
              <a:t>的稳定性是</a:t>
            </a:r>
            <a:r>
              <a:rPr lang="zh-CN" altLang="en-US" dirty="0" smtClean="0"/>
              <a:t>进行数据挖掘和知识发现的前提</a:t>
            </a:r>
            <a:endParaRPr lang="en-US" altLang="zh-CN" dirty="0" smtClean="0"/>
          </a:p>
          <a:p>
            <a:endParaRPr lang="en-US" altLang="zh-CN" dirty="0" smtClean="0"/>
          </a:p>
          <a:p>
            <a:r>
              <a:rPr lang="zh-CN" altLang="en-US" dirty="0" smtClean="0"/>
              <a:t>因此，分析</a:t>
            </a:r>
            <a:r>
              <a:rPr lang="zh-CN" altLang="en-US" dirty="0"/>
              <a:t>和研究系统的动态特性，首先要判明它是稳定的还是不稳定</a:t>
            </a:r>
            <a:r>
              <a:rPr lang="zh-CN" altLang="en-US" dirty="0" smtClean="0"/>
              <a:t>的</a:t>
            </a:r>
            <a:endParaRPr lang="en-US" altLang="zh-CN" dirty="0"/>
          </a:p>
          <a:p>
            <a:endParaRPr lang="en-US" altLang="zh-CN" dirty="0" smtClean="0"/>
          </a:p>
          <a:p>
            <a:r>
              <a:rPr lang="zh-CN" altLang="en-US" dirty="0" smtClean="0"/>
              <a:t>天气系统</a:t>
            </a:r>
            <a:r>
              <a:rPr lang="zh-CN" altLang="en-US" dirty="0"/>
              <a:t>在演化过程中保持状态和行为的相对不变性，即系统的</a:t>
            </a:r>
            <a:r>
              <a:rPr lang="zh-CN" altLang="en-US" dirty="0" smtClean="0"/>
              <a:t>稳定性</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p:txBody>
          <a:bodyPr/>
          <a:lstStyle/>
          <a:p>
            <a:r>
              <a:rPr lang="zh-CN" altLang="en-US" b="0" dirty="0" smtClean="0">
                <a:latin typeface="Arial" panose="020B0604020202020204" pitchFamily="34" charset="0"/>
              </a:rPr>
              <a:t>天气系统</a:t>
            </a:r>
            <a:r>
              <a:rPr lang="en-US" altLang="zh-CN" b="0" dirty="0" smtClean="0">
                <a:latin typeface="Arial" panose="020B0604020202020204" pitchFamily="34" charset="0"/>
              </a:rPr>
              <a:t>——</a:t>
            </a:r>
            <a:r>
              <a:rPr lang="zh-CN" altLang="en-US" b="0" dirty="0" smtClean="0">
                <a:latin typeface="Arial" panose="020B0604020202020204" pitchFamily="34" charset="0"/>
              </a:rPr>
              <a:t>稳定性</a:t>
            </a:r>
            <a:endParaRPr lang="zh-CN" altLang="en-US" dirty="0"/>
          </a:p>
        </p:txBody>
      </p:sp>
      <p:sp>
        <p:nvSpPr>
          <p:cNvPr id="413699" name="Rectangle 3"/>
          <p:cNvSpPr>
            <a:spLocks noGrp="1" noChangeArrowheads="1"/>
          </p:cNvSpPr>
          <p:nvPr>
            <p:ph type="body" idx="1"/>
          </p:nvPr>
        </p:nvSpPr>
        <p:spPr/>
        <p:txBody>
          <a:bodyPr/>
          <a:lstStyle/>
          <a:p>
            <a:r>
              <a:rPr lang="zh-CN" altLang="en-US" dirty="0" smtClean="0"/>
              <a:t>从系统理论的</a:t>
            </a:r>
            <a:r>
              <a:rPr lang="zh-CN" altLang="en-US" dirty="0"/>
              <a:t>角度</a:t>
            </a:r>
            <a:r>
              <a:rPr lang="zh-CN" altLang="en-US" dirty="0" smtClean="0"/>
              <a:t>来看，稳定性</a:t>
            </a:r>
            <a:r>
              <a:rPr lang="zh-CN" altLang="en-US" dirty="0"/>
              <a:t>是系统的重要维生机制，稳定性愈强，意味着系统维生能力愈</a:t>
            </a:r>
            <a:r>
              <a:rPr lang="zh-CN" altLang="en-US" dirty="0" smtClean="0"/>
              <a:t>强</a:t>
            </a:r>
            <a:endParaRPr lang="en-US" altLang="zh-CN" dirty="0" smtClean="0"/>
          </a:p>
          <a:p>
            <a:endParaRPr lang="en-US" altLang="zh-CN" dirty="0"/>
          </a:p>
          <a:p>
            <a:r>
              <a:rPr lang="zh-CN" altLang="en-US" dirty="0" smtClean="0"/>
              <a:t>从</a:t>
            </a:r>
            <a:r>
              <a:rPr lang="zh-CN" altLang="en-US" dirty="0"/>
              <a:t>信息处理的角度来看，只有稳定的系统才能保存已积累的</a:t>
            </a:r>
            <a:r>
              <a:rPr lang="zh-CN" altLang="en-US" dirty="0" smtClean="0"/>
              <a:t>信息</a:t>
            </a:r>
            <a:endParaRPr lang="en-US" altLang="zh-CN" dirty="0" smtClean="0"/>
          </a:p>
          <a:p>
            <a:endParaRPr lang="en-US" altLang="zh-CN" dirty="0" smtClean="0"/>
          </a:p>
          <a:p>
            <a:r>
              <a:rPr lang="zh-CN" altLang="en-US" dirty="0"/>
              <a:t>因此，</a:t>
            </a:r>
            <a:r>
              <a:rPr lang="zh-CN" altLang="en-US" dirty="0" smtClean="0"/>
              <a:t>在此</a:t>
            </a:r>
            <a:r>
              <a:rPr lang="zh-CN" altLang="en-US" dirty="0"/>
              <a:t>基础</a:t>
            </a:r>
            <a:r>
              <a:rPr lang="zh-CN" altLang="en-US" dirty="0" smtClean="0"/>
              <a:t>上才能</a:t>
            </a:r>
            <a:r>
              <a:rPr lang="zh-CN" altLang="en-US" dirty="0"/>
              <a:t>进行数据挖掘和知识</a:t>
            </a:r>
            <a:r>
              <a:rPr lang="zh-CN" altLang="en-US" dirty="0" smtClean="0"/>
              <a:t>发现</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气象系统</a:t>
            </a:r>
            <a:endParaRPr lang="zh-CN"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38200"/>
            <a:ext cx="7889631"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602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zh-CN" altLang="en-US" dirty="0" smtClean="0"/>
              <a:t>天气系统</a:t>
            </a:r>
            <a:r>
              <a:rPr lang="en-US" altLang="zh-CN" dirty="0" smtClean="0"/>
              <a:t>——</a:t>
            </a:r>
            <a:r>
              <a:rPr lang="zh-CN" altLang="en-US" dirty="0" smtClean="0"/>
              <a:t>稳定性</a:t>
            </a:r>
            <a:endParaRPr lang="zh-CN" altLang="en-US" dirty="0"/>
          </a:p>
        </p:txBody>
      </p:sp>
      <p:sp>
        <p:nvSpPr>
          <p:cNvPr id="272387" name="Rectangle 3"/>
          <p:cNvSpPr>
            <a:spLocks noGrp="1" noChangeArrowheads="1"/>
          </p:cNvSpPr>
          <p:nvPr>
            <p:ph type="body" idx="1"/>
          </p:nvPr>
        </p:nvSpPr>
        <p:spPr/>
        <p:txBody>
          <a:bodyPr/>
          <a:lstStyle/>
          <a:p>
            <a:pPr algn="just">
              <a:lnSpc>
                <a:spcPct val="150000"/>
              </a:lnSpc>
            </a:pPr>
            <a:r>
              <a:rPr lang="zh-CN" altLang="en-US" sz="2800" dirty="0" smtClean="0"/>
              <a:t>非线性系统</a:t>
            </a:r>
            <a:r>
              <a:rPr lang="zh-CN" altLang="en-US" sz="2800" dirty="0"/>
              <a:t>稳定性的判定难度较大，目前在理论上主要是</a:t>
            </a:r>
            <a:r>
              <a:rPr lang="zh-CN" altLang="en-US" sz="2800" dirty="0" smtClean="0"/>
              <a:t>利用</a:t>
            </a:r>
            <a:endParaRPr lang="en-US" altLang="zh-CN" sz="2800" dirty="0" smtClean="0"/>
          </a:p>
          <a:p>
            <a:pPr lvl="1" algn="just">
              <a:lnSpc>
                <a:spcPct val="150000"/>
              </a:lnSpc>
            </a:pPr>
            <a:r>
              <a:rPr lang="zh-CN" altLang="en-US" sz="2400" dirty="0" smtClean="0">
                <a:solidFill>
                  <a:srgbClr val="FF0000"/>
                </a:solidFill>
              </a:rPr>
              <a:t>分叉</a:t>
            </a:r>
            <a:r>
              <a:rPr lang="zh-CN" altLang="en-US" sz="2400" dirty="0">
                <a:solidFill>
                  <a:srgbClr val="FF0000"/>
                </a:solidFill>
              </a:rPr>
              <a:t>理论来研究动力系统的</a:t>
            </a:r>
            <a:r>
              <a:rPr lang="zh-CN" altLang="en-US" sz="2400" dirty="0" smtClean="0">
                <a:solidFill>
                  <a:srgbClr val="FF0000"/>
                </a:solidFill>
              </a:rPr>
              <a:t>结构稳定性</a:t>
            </a:r>
            <a:endParaRPr lang="en-US" altLang="zh-CN" sz="2400" dirty="0" smtClean="0">
              <a:solidFill>
                <a:srgbClr val="FF0000"/>
              </a:solidFill>
            </a:endParaRPr>
          </a:p>
          <a:p>
            <a:pPr lvl="1" algn="just">
              <a:lnSpc>
                <a:spcPct val="150000"/>
              </a:lnSpc>
            </a:pPr>
            <a:r>
              <a:rPr lang="zh-CN" altLang="en-US" sz="2400" dirty="0" smtClean="0">
                <a:solidFill>
                  <a:srgbClr val="FF0000"/>
                </a:solidFill>
              </a:rPr>
              <a:t>根据</a:t>
            </a:r>
            <a:r>
              <a:rPr lang="zh-CN" altLang="en-US" sz="2400" dirty="0">
                <a:solidFill>
                  <a:srgbClr val="FF0000"/>
                </a:solidFill>
              </a:rPr>
              <a:t>系统的</a:t>
            </a:r>
            <a:r>
              <a:rPr lang="en-US" altLang="zh-CN" sz="2400" i="1" dirty="0" err="1">
                <a:solidFill>
                  <a:srgbClr val="FF0000"/>
                </a:solidFill>
              </a:rPr>
              <a:t>Lyapunov</a:t>
            </a:r>
            <a:r>
              <a:rPr lang="zh-CN" altLang="en-US" sz="2400" dirty="0">
                <a:solidFill>
                  <a:srgbClr val="FF0000"/>
                </a:solidFill>
              </a:rPr>
              <a:t>指数来判定系统的稳定性</a:t>
            </a:r>
            <a:r>
              <a:rPr lang="zh-CN" altLang="en-US" sz="2400" dirty="0" smtClean="0">
                <a:solidFill>
                  <a:srgbClr val="FF0000"/>
                </a:solidFill>
              </a:rPr>
              <a:t>状态</a:t>
            </a:r>
          </a:p>
          <a:p>
            <a:pPr algn="just">
              <a:lnSpc>
                <a:spcPct val="150000"/>
              </a:lnSpc>
            </a:pPr>
            <a:r>
              <a:rPr lang="zh-CN" altLang="en-US" sz="2800" dirty="0" smtClean="0"/>
              <a:t>一般系统的稳定性可利用有关系统发展演化的领域知识进行判定</a:t>
            </a:r>
            <a:endParaRPr lang="en-US" altLang="zh-CN" sz="2800" dirty="0" smtClean="0"/>
          </a:p>
          <a:p>
            <a:pPr algn="just">
              <a:lnSpc>
                <a:spcPct val="150000"/>
              </a:lnSpc>
            </a:pPr>
            <a:r>
              <a:rPr lang="zh-CN" altLang="en-US" sz="2800" dirty="0" smtClean="0"/>
              <a:t>还可以根据其子系统的稳定性来判断系统整体稳定性</a:t>
            </a:r>
            <a:endParaRPr lang="en-US" altLang="zh-CN" sz="2800"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zh-CN" altLang="en-US" dirty="0" smtClean="0"/>
              <a:t>天气系统</a:t>
            </a:r>
            <a:r>
              <a:rPr lang="en-US" altLang="zh-CN" dirty="0" smtClean="0"/>
              <a:t>——</a:t>
            </a:r>
            <a:r>
              <a:rPr lang="zh-CN" altLang="en-US" dirty="0" smtClean="0"/>
              <a:t>稳定性</a:t>
            </a:r>
            <a:endParaRPr lang="zh-CN" altLang="en-US" dirty="0"/>
          </a:p>
        </p:txBody>
      </p:sp>
      <p:sp>
        <p:nvSpPr>
          <p:cNvPr id="272387" name="Rectangle 3"/>
          <p:cNvSpPr>
            <a:spLocks noGrp="1" noChangeArrowheads="1"/>
          </p:cNvSpPr>
          <p:nvPr>
            <p:ph type="body" idx="1"/>
          </p:nvPr>
        </p:nvSpPr>
        <p:spPr/>
        <p:txBody>
          <a:bodyPr/>
          <a:lstStyle/>
          <a:p>
            <a:pPr algn="just">
              <a:lnSpc>
                <a:spcPct val="80000"/>
              </a:lnSpc>
            </a:pPr>
            <a:endParaRPr lang="en-US" altLang="zh-CN" sz="2800" dirty="0" smtClean="0"/>
          </a:p>
          <a:p>
            <a:pPr algn="just">
              <a:lnSpc>
                <a:spcPct val="150000"/>
              </a:lnSpc>
            </a:pPr>
            <a:r>
              <a:rPr lang="zh-CN" altLang="en-US" sz="2800" dirty="0" smtClean="0"/>
              <a:t>我们</a:t>
            </a:r>
            <a:r>
              <a:rPr lang="zh-CN" altLang="en-US" sz="2800" dirty="0"/>
              <a:t>所处理的气象数据仅仅是天气系统发展和演化过程中的很小的一部分记录</a:t>
            </a:r>
            <a:r>
              <a:rPr lang="zh-CN" altLang="en-US" sz="2800" dirty="0" smtClean="0"/>
              <a:t>。</a:t>
            </a:r>
            <a:endParaRPr lang="en-US" altLang="zh-CN" sz="2800" dirty="0" smtClean="0"/>
          </a:p>
          <a:p>
            <a:pPr algn="just">
              <a:lnSpc>
                <a:spcPct val="150000"/>
              </a:lnSpc>
            </a:pPr>
            <a:r>
              <a:rPr lang="zh-CN" altLang="en-US" sz="2800" dirty="0" smtClean="0"/>
              <a:t>对于</a:t>
            </a:r>
            <a:r>
              <a:rPr lang="zh-CN" altLang="en-US" sz="2800" dirty="0"/>
              <a:t>这相对很短的一段时间内，无论从地球演化的角度还是从气象科学的角度，都可以认为天气系统是相对稳定的</a:t>
            </a:r>
            <a:r>
              <a:rPr lang="zh-CN" altLang="en-US" sz="2800" dirty="0" smtClean="0"/>
              <a:t>。</a:t>
            </a:r>
            <a:endParaRPr lang="en-US" altLang="zh-CN" sz="2800" dirty="0" smtClean="0"/>
          </a:p>
          <a:p>
            <a:pPr algn="just">
              <a:lnSpc>
                <a:spcPct val="150000"/>
              </a:lnSpc>
            </a:pPr>
            <a:endParaRPr lang="zh-CN" altLang="en-US" sz="2800" dirty="0"/>
          </a:p>
          <a:p>
            <a:pPr>
              <a:lnSpc>
                <a:spcPct val="80000"/>
              </a:lnSpc>
            </a:pPr>
            <a:r>
              <a:rPr lang="zh-CN" altLang="en-US" sz="1200" dirty="0"/>
              <a:t/>
            </a:r>
            <a:br>
              <a:rPr lang="zh-CN" altLang="en-US" sz="1200" dirty="0"/>
            </a:br>
            <a:r>
              <a:rPr lang="en-US" altLang="zh-CN" sz="1200" u="sng" dirty="0">
                <a:solidFill>
                  <a:srgbClr val="800080"/>
                </a:solidFill>
                <a:hlinkClick r:id="" action="ppaction://noaction"/>
              </a:rPr>
              <a:t>[1]</a:t>
            </a:r>
            <a:r>
              <a:rPr lang="en-US" altLang="zh-CN" sz="1200" dirty="0"/>
              <a:t> </a:t>
            </a:r>
            <a:r>
              <a:rPr lang="zh-CN" altLang="en-US" sz="1200" dirty="0">
                <a:latin typeface="Times New Roman" panose="02020603050405020304" pitchFamily="18" charset="0"/>
              </a:rPr>
              <a:t>苗东升，系统科学精要，中国人民大学出版社，</a:t>
            </a:r>
            <a:r>
              <a:rPr lang="en-US" altLang="zh-CN" sz="1200" dirty="0"/>
              <a:t>1998</a:t>
            </a:r>
            <a:r>
              <a:rPr lang="zh-CN" altLang="en-US" sz="1200" dirty="0">
                <a:latin typeface="Times New Roman" panose="02020603050405020304" pitchFamily="18" charset="0"/>
              </a:rPr>
              <a:t>年</a:t>
            </a:r>
            <a:endParaRPr lang="zh-CN" altLang="en-US" sz="1200" dirty="0"/>
          </a:p>
          <a:p>
            <a:pPr>
              <a:lnSpc>
                <a:spcPct val="80000"/>
              </a:lnSpc>
            </a:pPr>
            <a:r>
              <a:rPr lang="en-US" altLang="zh-CN" sz="1200" u="sng" dirty="0">
                <a:solidFill>
                  <a:srgbClr val="800080"/>
                </a:solidFill>
                <a:hlinkClick r:id="" action="ppaction://noaction"/>
              </a:rPr>
              <a:t>[2]</a:t>
            </a:r>
            <a:r>
              <a:rPr lang="en-US" altLang="zh-CN" sz="1200" dirty="0"/>
              <a:t> </a:t>
            </a:r>
            <a:r>
              <a:rPr lang="zh-CN" altLang="en-US" sz="1200" dirty="0">
                <a:latin typeface="Times New Roman" panose="02020603050405020304" pitchFamily="18" charset="0"/>
              </a:rPr>
              <a:t>许国志，系统科学与工程研究，上海科技教育出版社，</a:t>
            </a:r>
            <a:r>
              <a:rPr lang="en-US" altLang="zh-CN" sz="1200" dirty="0"/>
              <a:t>2000</a:t>
            </a:r>
            <a:r>
              <a:rPr lang="zh-CN" altLang="en-US" sz="1200" dirty="0">
                <a:latin typeface="Times New Roman" panose="02020603050405020304" pitchFamily="18" charset="0"/>
              </a:rPr>
              <a:t>年</a:t>
            </a:r>
            <a:endParaRPr lang="zh-CN" altLang="en-US" sz="1200" dirty="0"/>
          </a:p>
          <a:p>
            <a:pPr>
              <a:lnSpc>
                <a:spcPct val="80000"/>
              </a:lnSpc>
            </a:pPr>
            <a:r>
              <a:rPr lang="en-US" altLang="zh-CN" sz="1200" u="sng" dirty="0">
                <a:solidFill>
                  <a:srgbClr val="800080"/>
                </a:solidFill>
                <a:hlinkClick r:id="" action="ppaction://noaction"/>
              </a:rPr>
              <a:t>[3]</a:t>
            </a:r>
            <a:r>
              <a:rPr lang="en-US" altLang="zh-CN" sz="1200" dirty="0"/>
              <a:t> </a:t>
            </a:r>
            <a:r>
              <a:rPr lang="zh-CN" altLang="en-US" sz="1200" dirty="0">
                <a:latin typeface="Times New Roman" panose="02020603050405020304" pitchFamily="18" charset="0"/>
              </a:rPr>
              <a:t>陆启韶，分叉与奇异性，上海科技教育出版社，</a:t>
            </a:r>
            <a:r>
              <a:rPr lang="en-US" altLang="zh-CN" sz="1200" dirty="0"/>
              <a:t>1995</a:t>
            </a:r>
            <a:r>
              <a:rPr lang="zh-CN" altLang="en-US" sz="1200" dirty="0">
                <a:latin typeface="Times New Roman" panose="02020603050405020304" pitchFamily="18" charset="0"/>
              </a:rPr>
              <a:t>年</a:t>
            </a:r>
            <a:endParaRPr lang="zh-CN" altLang="en-US" sz="1200" dirty="0"/>
          </a:p>
          <a:p>
            <a:pPr>
              <a:lnSpc>
                <a:spcPct val="80000"/>
              </a:lnSpc>
            </a:pPr>
            <a:r>
              <a:rPr lang="en-US" altLang="zh-CN" sz="1200" u="sng" dirty="0">
                <a:solidFill>
                  <a:srgbClr val="800080"/>
                </a:solidFill>
                <a:hlinkClick r:id="" action="ppaction://noaction"/>
              </a:rPr>
              <a:t>[4]</a:t>
            </a:r>
            <a:r>
              <a:rPr lang="en-US" altLang="zh-CN" sz="1200" dirty="0"/>
              <a:t> </a:t>
            </a:r>
            <a:r>
              <a:rPr lang="zh-CN" altLang="en-US" sz="1200" dirty="0">
                <a:latin typeface="Times New Roman" panose="02020603050405020304" pitchFamily="18" charset="0"/>
              </a:rPr>
              <a:t>张芷芬，李承治，向量场的分叉理论基础，高等教育出版社，</a:t>
            </a:r>
            <a:r>
              <a:rPr lang="en-US" altLang="zh-CN" sz="1200" dirty="0"/>
              <a:t>1997</a:t>
            </a:r>
            <a:r>
              <a:rPr lang="zh-CN" altLang="en-US" sz="1200" dirty="0">
                <a:latin typeface="Times New Roman" panose="02020603050405020304" pitchFamily="18" charset="0"/>
              </a:rPr>
              <a:t>年</a:t>
            </a:r>
            <a:endParaRPr lang="zh-CN" altLang="en-US" sz="1200" dirty="0"/>
          </a:p>
          <a:p>
            <a:pPr>
              <a:lnSpc>
                <a:spcPct val="80000"/>
              </a:lnSpc>
            </a:pPr>
            <a:endParaRPr lang="en-US" altLang="zh-CN" sz="1200" dirty="0"/>
          </a:p>
        </p:txBody>
      </p:sp>
    </p:spTree>
    <p:extLst>
      <p:ext uri="{BB962C8B-B14F-4D97-AF65-F5344CB8AC3E}">
        <p14:creationId xmlns:p14="http://schemas.microsoft.com/office/powerpoint/2010/main" val="26711560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1026"/>
          <p:cNvSpPr>
            <a:spLocks noGrp="1" noChangeArrowheads="1"/>
          </p:cNvSpPr>
          <p:nvPr>
            <p:ph type="title"/>
          </p:nvPr>
        </p:nvSpPr>
        <p:spPr>
          <a:xfrm>
            <a:off x="381000" y="609600"/>
            <a:ext cx="8229600" cy="533400"/>
          </a:xfrm>
        </p:spPr>
        <p:txBody>
          <a:bodyPr/>
          <a:lstStyle/>
          <a:p>
            <a:r>
              <a:rPr lang="en-US" altLang="zh-CN" dirty="0">
                <a:solidFill>
                  <a:srgbClr val="FF0000"/>
                </a:solidFill>
              </a:rPr>
              <a:t> </a:t>
            </a:r>
            <a:r>
              <a:rPr lang="en-US" altLang="zh-CN" sz="2400" dirty="0">
                <a:solidFill>
                  <a:srgbClr val="FF0000"/>
                </a:solidFill>
              </a:rPr>
              <a:t>Lorenz</a:t>
            </a:r>
            <a:r>
              <a:rPr lang="zh-CN" altLang="en-US" sz="2400" dirty="0">
                <a:solidFill>
                  <a:srgbClr val="FF0000"/>
                </a:solidFill>
                <a:latin typeface="Times New Roman" panose="02020603050405020304" pitchFamily="18" charset="0"/>
              </a:rPr>
              <a:t>系统的</a:t>
            </a:r>
            <a:r>
              <a:rPr lang="en-US" altLang="zh-CN" sz="2400" dirty="0">
                <a:solidFill>
                  <a:srgbClr val="FF0000"/>
                </a:solidFill>
              </a:rPr>
              <a:t>3</a:t>
            </a:r>
            <a:r>
              <a:rPr lang="zh-CN" altLang="en-US" sz="2400" dirty="0">
                <a:solidFill>
                  <a:srgbClr val="FF0000"/>
                </a:solidFill>
                <a:latin typeface="Times New Roman" panose="02020603050405020304" pitchFamily="18" charset="0"/>
              </a:rPr>
              <a:t>个状态变量的初始混沌序列</a:t>
            </a:r>
            <a:r>
              <a:rPr lang="zh-CN" altLang="en-US" dirty="0">
                <a:solidFill>
                  <a:srgbClr val="FF0000"/>
                </a:solidFill>
              </a:rPr>
              <a:t> </a:t>
            </a:r>
          </a:p>
        </p:txBody>
      </p:sp>
      <p:pic>
        <p:nvPicPr>
          <p:cNvPr id="270340" name="Picture 1028" descr="lorenzxyz_comp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 y="1143000"/>
            <a:ext cx="733901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762000" y="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b="0" smtClean="0">
                <a:latin typeface="Arial" panose="020B0604020202020204" pitchFamily="34" charset="0"/>
              </a:rPr>
              <a:t>天气系统</a:t>
            </a:r>
            <a:r>
              <a:rPr lang="en-US" altLang="zh-CN" b="0" smtClean="0">
                <a:latin typeface="Arial" panose="020B0604020202020204" pitchFamily="34" charset="0"/>
              </a:rPr>
              <a:t>——</a:t>
            </a:r>
            <a:r>
              <a:rPr lang="zh-CN" altLang="en-US" b="0" smtClean="0">
                <a:latin typeface="Arial" panose="020B0604020202020204" pitchFamily="34" charset="0"/>
              </a:rPr>
              <a:t>稳定性</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4" name="Picture 1028" descr="lorenzxyz_comp1200"/>
          <p:cNvPicPr>
            <a:picLocks noGrp="1" noChangeAspect="1" noChangeArrowheads="1"/>
          </p:cNvPicPr>
          <p:nvPr>
            <p:ph type="body" idx="1"/>
          </p:nvPr>
        </p:nvPicPr>
        <p:blipFill>
          <a:blip r:embed="rId2">
            <a:lum contrast="-24000"/>
            <a:extLst>
              <a:ext uri="{28A0092B-C50C-407E-A947-70E740481C1C}">
                <a14:useLocalDpi xmlns:a14="http://schemas.microsoft.com/office/drawing/2010/main" val="0"/>
              </a:ext>
            </a:extLst>
          </a:blip>
          <a:srcRect/>
          <a:stretch>
            <a:fillRect/>
          </a:stretch>
        </p:blipFill>
        <p:spPr>
          <a:xfrm>
            <a:off x="1066800" y="609600"/>
            <a:ext cx="7239000" cy="5076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1365" name="Text Box 1029"/>
          <p:cNvSpPr txBox="1">
            <a:spLocks noChangeArrowheads="1"/>
          </p:cNvSpPr>
          <p:nvPr/>
        </p:nvSpPr>
        <p:spPr bwMode="auto">
          <a:xfrm>
            <a:off x="76200" y="5738336"/>
            <a:ext cx="89916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Tx/>
              <a:buSzTx/>
              <a:buFontTx/>
              <a:buNone/>
            </a:pPr>
            <a:r>
              <a:rPr lang="zh-CN" altLang="en-US" sz="1800" b="1" dirty="0"/>
              <a:t>图中</a:t>
            </a:r>
            <a:r>
              <a:rPr lang="en-US" altLang="zh-CN" sz="1800" b="1" dirty="0"/>
              <a:t>(a)</a:t>
            </a:r>
            <a:r>
              <a:rPr lang="zh-CN" altLang="en-US" sz="1800" b="1" dirty="0"/>
              <a:t>为三个状态变量融合在一起的混沌序列；</a:t>
            </a:r>
            <a:r>
              <a:rPr lang="en-US" altLang="zh-CN" sz="1800" b="1" dirty="0"/>
              <a:t>(b)</a:t>
            </a:r>
            <a:r>
              <a:rPr lang="zh-CN" altLang="en-US" sz="1800" b="1" dirty="0"/>
              <a:t>为状态</a:t>
            </a:r>
            <a:r>
              <a:rPr lang="en-US" altLang="zh-CN" sz="1800" b="1" dirty="0"/>
              <a:t>z</a:t>
            </a:r>
            <a:r>
              <a:rPr lang="zh-CN" altLang="en-US" sz="1800" b="1" dirty="0"/>
              <a:t>的混沌序列</a:t>
            </a:r>
            <a:r>
              <a:rPr lang="zh-CN" altLang="en-US" sz="1800" b="1" dirty="0" smtClean="0"/>
              <a:t>；</a:t>
            </a:r>
            <a:r>
              <a:rPr lang="en-US" altLang="zh-CN" sz="1800" b="1" dirty="0" smtClean="0"/>
              <a:t>(</a:t>
            </a:r>
            <a:r>
              <a:rPr lang="en-US" altLang="zh-CN" sz="1800" b="1" dirty="0"/>
              <a:t>c) </a:t>
            </a:r>
            <a:r>
              <a:rPr lang="zh-CN" altLang="en-US" sz="1800" b="1" dirty="0"/>
              <a:t>为状态</a:t>
            </a:r>
            <a:r>
              <a:rPr lang="en-US" altLang="zh-CN" sz="1800" b="1" dirty="0"/>
              <a:t>x</a:t>
            </a:r>
            <a:r>
              <a:rPr lang="zh-CN" altLang="en-US" sz="1800" b="1" dirty="0"/>
              <a:t>的混沌序列；</a:t>
            </a:r>
            <a:r>
              <a:rPr lang="en-US" altLang="zh-CN" sz="1800" b="1" dirty="0"/>
              <a:t>(d) </a:t>
            </a:r>
            <a:r>
              <a:rPr lang="zh-CN" altLang="en-US" sz="1800" b="1" dirty="0"/>
              <a:t>为状态</a:t>
            </a:r>
            <a:r>
              <a:rPr lang="en-US" altLang="zh-CN" sz="1800" b="1" dirty="0"/>
              <a:t>y</a:t>
            </a:r>
            <a:r>
              <a:rPr lang="zh-CN" altLang="en-US" sz="1800" b="1" dirty="0"/>
              <a:t>的混沌序列</a:t>
            </a:r>
            <a:r>
              <a:rPr lang="en-US" altLang="zh-CN" sz="1800" b="1" dirty="0"/>
              <a:t>.</a:t>
            </a:r>
            <a:r>
              <a:rPr lang="en-US" altLang="zh-CN" sz="2400" b="1" dirty="0"/>
              <a:t> </a:t>
            </a:r>
          </a:p>
        </p:txBody>
      </p:sp>
      <p:sp>
        <p:nvSpPr>
          <p:cNvPr id="6" name="Rectangle 2"/>
          <p:cNvSpPr>
            <a:spLocks noGrp="1" noChangeArrowheads="1"/>
          </p:cNvSpPr>
          <p:nvPr>
            <p:ph type="title"/>
          </p:nvPr>
        </p:nvSpPr>
        <p:spPr>
          <a:xfrm>
            <a:off x="762000" y="0"/>
            <a:ext cx="8229600" cy="533400"/>
          </a:xfrm>
        </p:spPr>
        <p:txBody>
          <a:bodyPr/>
          <a:lstStyle/>
          <a:p>
            <a:r>
              <a:rPr lang="zh-CN" altLang="en-US" b="0" dirty="0" smtClean="0">
                <a:latin typeface="Arial" panose="020B0604020202020204" pitchFamily="34" charset="0"/>
              </a:rPr>
              <a:t>天气系统</a:t>
            </a:r>
            <a:r>
              <a:rPr lang="en-US" altLang="zh-CN" b="0" dirty="0" smtClean="0">
                <a:latin typeface="Arial" panose="020B0604020202020204" pitchFamily="34" charset="0"/>
              </a:rPr>
              <a:t>——</a:t>
            </a:r>
            <a:r>
              <a:rPr lang="zh-CN" altLang="en-US" b="0" dirty="0" smtClean="0">
                <a:latin typeface="Arial" panose="020B0604020202020204" pitchFamily="34" charset="0"/>
              </a:rPr>
              <a:t>稳定性</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zh-CN" altLang="en-US" b="0" dirty="0" smtClean="0">
                <a:latin typeface="Arial" panose="020B0604020202020204" pitchFamily="34" charset="0"/>
              </a:rPr>
              <a:t>天气系统</a:t>
            </a:r>
            <a:r>
              <a:rPr lang="en-US" altLang="zh-CN" b="0" dirty="0" smtClean="0">
                <a:latin typeface="Arial" panose="020B0604020202020204" pitchFamily="34" charset="0"/>
              </a:rPr>
              <a:t>——</a:t>
            </a:r>
            <a:r>
              <a:rPr lang="zh-CN" altLang="en-US" b="0" dirty="0" smtClean="0">
                <a:latin typeface="Arial" panose="020B0604020202020204" pitchFamily="34" charset="0"/>
              </a:rPr>
              <a:t>可</a:t>
            </a:r>
            <a:r>
              <a:rPr lang="zh-CN" altLang="en-US" b="0" dirty="0">
                <a:latin typeface="Arial" panose="020B0604020202020204" pitchFamily="34" charset="0"/>
              </a:rPr>
              <a:t>预测性</a:t>
            </a:r>
            <a:endParaRPr lang="zh-CN" altLang="en-US" dirty="0"/>
          </a:p>
        </p:txBody>
      </p:sp>
      <p:sp>
        <p:nvSpPr>
          <p:cNvPr id="273411" name="Rectangle 3"/>
          <p:cNvSpPr>
            <a:spLocks noGrp="1" noChangeArrowheads="1"/>
          </p:cNvSpPr>
          <p:nvPr>
            <p:ph type="body" idx="1"/>
          </p:nvPr>
        </p:nvSpPr>
        <p:spPr>
          <a:xfrm>
            <a:off x="25400" y="685800"/>
            <a:ext cx="8991600" cy="5867400"/>
          </a:xfrm>
        </p:spPr>
        <p:txBody>
          <a:bodyPr/>
          <a:lstStyle/>
          <a:p>
            <a:r>
              <a:rPr lang="zh-CN" altLang="en-US" dirty="0" smtClean="0"/>
              <a:t>天气系统</a:t>
            </a:r>
            <a:r>
              <a:rPr lang="zh-CN" altLang="en-US" dirty="0"/>
              <a:t>作为复杂性系统其行为难以预测</a:t>
            </a:r>
            <a:r>
              <a:rPr lang="zh-CN" altLang="en-US" dirty="0" smtClean="0"/>
              <a:t>，尤其是长期不可预测，这</a:t>
            </a:r>
            <a:r>
              <a:rPr lang="zh-CN" altLang="en-US" dirty="0"/>
              <a:t>是众所周知的</a:t>
            </a:r>
            <a:r>
              <a:rPr lang="zh-CN" altLang="en-US" dirty="0" smtClean="0"/>
              <a:t>事实</a:t>
            </a:r>
            <a:endParaRPr lang="en-US" altLang="zh-CN" dirty="0" smtClean="0"/>
          </a:p>
          <a:p>
            <a:endParaRPr lang="en-US" altLang="zh-CN" dirty="0"/>
          </a:p>
          <a:p>
            <a:pPr lvl="1"/>
            <a:r>
              <a:rPr lang="zh-CN" altLang="en-US" dirty="0" smtClean="0">
                <a:solidFill>
                  <a:srgbClr val="000099"/>
                </a:solidFill>
              </a:rPr>
              <a:t>天气系统</a:t>
            </a:r>
            <a:r>
              <a:rPr lang="zh-CN" altLang="en-US" dirty="0">
                <a:solidFill>
                  <a:srgbClr val="000099"/>
                </a:solidFill>
              </a:rPr>
              <a:t>的复杂性使得我们难以构建天气系统在状态空间中的</a:t>
            </a:r>
            <a:r>
              <a:rPr lang="zh-CN" altLang="en-US" dirty="0" smtClean="0">
                <a:solidFill>
                  <a:srgbClr val="000099"/>
                </a:solidFill>
              </a:rPr>
              <a:t>状态方程</a:t>
            </a:r>
            <a:endParaRPr lang="en-US" altLang="zh-CN" dirty="0" smtClean="0">
              <a:solidFill>
                <a:srgbClr val="000099"/>
              </a:solidFill>
            </a:endParaRPr>
          </a:p>
          <a:p>
            <a:pPr lvl="1"/>
            <a:endParaRPr lang="en-US" altLang="zh-CN" i="1" dirty="0">
              <a:solidFill>
                <a:srgbClr val="000099"/>
              </a:solidFill>
            </a:endParaRPr>
          </a:p>
          <a:p>
            <a:pPr lvl="1"/>
            <a:r>
              <a:rPr lang="en-US" altLang="zh-CN" i="1" dirty="0" smtClean="0">
                <a:solidFill>
                  <a:srgbClr val="000099"/>
                </a:solidFill>
              </a:rPr>
              <a:t>Lorenz</a:t>
            </a:r>
            <a:r>
              <a:rPr lang="zh-CN" altLang="en-US" dirty="0">
                <a:solidFill>
                  <a:srgbClr val="000099"/>
                </a:solidFill>
              </a:rPr>
              <a:t>系统的</a:t>
            </a:r>
            <a:r>
              <a:rPr lang="en-US" altLang="zh-CN" i="1" dirty="0" err="1">
                <a:solidFill>
                  <a:srgbClr val="000099"/>
                </a:solidFill>
              </a:rPr>
              <a:t>Lyapunov</a:t>
            </a:r>
            <a:r>
              <a:rPr lang="zh-CN" altLang="en-US" dirty="0">
                <a:solidFill>
                  <a:srgbClr val="000099"/>
                </a:solidFill>
              </a:rPr>
              <a:t>分析也可以看出，天气系统的混沌特征决定了系统对于初值敏感和具有非周期轨道，因而使得预测十分</a:t>
            </a:r>
            <a:r>
              <a:rPr lang="zh-CN" altLang="en-US" dirty="0" smtClean="0">
                <a:solidFill>
                  <a:srgbClr val="000099"/>
                </a:solidFill>
              </a:rPr>
              <a:t>困难 </a:t>
            </a:r>
            <a:endParaRPr lang="zh-CN" altLang="en-US" dirty="0">
              <a:solidFill>
                <a:srgbClr val="000099"/>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1026"/>
          <p:cNvSpPr>
            <a:spLocks noGrp="1" noChangeArrowheads="1"/>
          </p:cNvSpPr>
          <p:nvPr>
            <p:ph type="title"/>
          </p:nvPr>
        </p:nvSpPr>
        <p:spPr/>
        <p:txBody>
          <a:bodyPr/>
          <a:lstStyle/>
          <a:p>
            <a:r>
              <a:rPr lang="zh-CN" altLang="en-US" dirty="0" smtClean="0"/>
              <a:t>天气系统</a:t>
            </a:r>
            <a:r>
              <a:rPr lang="en-US" altLang="zh-CN" dirty="0" smtClean="0"/>
              <a:t>——</a:t>
            </a:r>
            <a:r>
              <a:rPr lang="zh-CN" altLang="en-US" dirty="0" smtClean="0"/>
              <a:t>可</a:t>
            </a:r>
            <a:r>
              <a:rPr lang="zh-CN" altLang="en-US" dirty="0"/>
              <a:t>预测性 </a:t>
            </a:r>
          </a:p>
        </p:txBody>
      </p:sp>
      <p:sp>
        <p:nvSpPr>
          <p:cNvPr id="274435" name="Rectangle 1027"/>
          <p:cNvSpPr>
            <a:spLocks noGrp="1" noChangeArrowheads="1"/>
          </p:cNvSpPr>
          <p:nvPr>
            <p:ph type="body" idx="1"/>
          </p:nvPr>
        </p:nvSpPr>
        <p:spPr/>
        <p:txBody>
          <a:bodyPr/>
          <a:lstStyle/>
          <a:p>
            <a:pPr algn="just">
              <a:lnSpc>
                <a:spcPct val="80000"/>
              </a:lnSpc>
            </a:pPr>
            <a:r>
              <a:rPr lang="zh-CN" altLang="en-US" sz="3200" dirty="0" smtClean="0">
                <a:latin typeface="Times New Roman" panose="02020603050405020304" pitchFamily="18" charset="0"/>
              </a:rPr>
              <a:t>天气系统可预测性</a:t>
            </a:r>
            <a:endParaRPr lang="en-US" altLang="zh-CN" sz="3200" dirty="0" smtClean="0">
              <a:latin typeface="Times New Roman" panose="02020603050405020304" pitchFamily="18" charset="0"/>
            </a:endParaRPr>
          </a:p>
          <a:p>
            <a:pPr lvl="1" algn="just">
              <a:lnSpc>
                <a:spcPct val="150000"/>
              </a:lnSpc>
            </a:pPr>
            <a:r>
              <a:rPr lang="zh-CN" altLang="en-US" sz="2800" dirty="0" smtClean="0">
                <a:solidFill>
                  <a:srgbClr val="000099"/>
                </a:solidFill>
                <a:latin typeface="Times New Roman" panose="02020603050405020304" pitchFamily="18" charset="0"/>
              </a:rPr>
              <a:t>状态空间</a:t>
            </a:r>
            <a:r>
              <a:rPr lang="zh-CN" altLang="en-US" sz="2800" dirty="0">
                <a:solidFill>
                  <a:srgbClr val="000099"/>
                </a:solidFill>
                <a:latin typeface="Times New Roman" panose="02020603050405020304" pitchFamily="18" charset="0"/>
              </a:rPr>
              <a:t>的位置是确定</a:t>
            </a:r>
            <a:r>
              <a:rPr lang="zh-CN" altLang="en-US" sz="2800" dirty="0" smtClean="0">
                <a:solidFill>
                  <a:srgbClr val="000099"/>
                </a:solidFill>
                <a:latin typeface="Times New Roman" panose="02020603050405020304" pitchFamily="18" charset="0"/>
              </a:rPr>
              <a:t>的</a:t>
            </a:r>
            <a:endParaRPr lang="en-US" altLang="zh-CN" sz="2800" dirty="0" smtClean="0">
              <a:solidFill>
                <a:srgbClr val="000099"/>
              </a:solidFill>
              <a:latin typeface="Times New Roman" panose="02020603050405020304" pitchFamily="18" charset="0"/>
            </a:endParaRPr>
          </a:p>
          <a:p>
            <a:pPr lvl="1" algn="just">
              <a:lnSpc>
                <a:spcPct val="150000"/>
              </a:lnSpc>
            </a:pPr>
            <a:r>
              <a:rPr lang="zh-CN" altLang="en-US" sz="2800" dirty="0" smtClean="0">
                <a:solidFill>
                  <a:srgbClr val="000099"/>
                </a:solidFill>
                <a:latin typeface="Times New Roman" panose="02020603050405020304" pitchFamily="18" charset="0"/>
              </a:rPr>
              <a:t>奇异吸引子</a:t>
            </a:r>
            <a:r>
              <a:rPr lang="zh-CN" altLang="en-US" sz="2800" dirty="0">
                <a:solidFill>
                  <a:srgbClr val="000099"/>
                </a:solidFill>
                <a:latin typeface="Times New Roman" panose="02020603050405020304" pitchFamily="18" charset="0"/>
              </a:rPr>
              <a:t>在相空间中的位置是确定</a:t>
            </a:r>
            <a:r>
              <a:rPr lang="zh-CN" altLang="en-US" sz="2800" dirty="0" smtClean="0">
                <a:solidFill>
                  <a:srgbClr val="000099"/>
                </a:solidFill>
                <a:latin typeface="Times New Roman" panose="02020603050405020304" pitchFamily="18" charset="0"/>
              </a:rPr>
              <a:t>的</a:t>
            </a:r>
            <a:endParaRPr lang="en-US" altLang="zh-CN" sz="2800" dirty="0" smtClean="0">
              <a:solidFill>
                <a:srgbClr val="000099"/>
              </a:solidFill>
              <a:latin typeface="Times New Roman" panose="02020603050405020304" pitchFamily="18" charset="0"/>
            </a:endParaRPr>
          </a:p>
          <a:p>
            <a:pPr lvl="1" algn="just">
              <a:lnSpc>
                <a:spcPct val="150000"/>
              </a:lnSpc>
            </a:pPr>
            <a:r>
              <a:rPr lang="zh-CN" altLang="en-US" sz="2800" dirty="0" smtClean="0">
                <a:solidFill>
                  <a:srgbClr val="000099"/>
                </a:solidFill>
                <a:latin typeface="Times New Roman" panose="02020603050405020304" pitchFamily="18" charset="0"/>
              </a:rPr>
              <a:t>吸引</a:t>
            </a:r>
            <a:r>
              <a:rPr lang="zh-CN" altLang="en-US" sz="2800" dirty="0">
                <a:solidFill>
                  <a:srgbClr val="000099"/>
                </a:solidFill>
                <a:latin typeface="Times New Roman" panose="02020603050405020304" pitchFamily="18" charset="0"/>
              </a:rPr>
              <a:t>域的范围是确定的（具有分形结构</a:t>
            </a:r>
            <a:r>
              <a:rPr lang="zh-CN" altLang="en-US" sz="2800" dirty="0" smtClean="0">
                <a:solidFill>
                  <a:srgbClr val="000099"/>
                </a:solidFill>
                <a:latin typeface="Times New Roman" panose="02020603050405020304" pitchFamily="18" charset="0"/>
              </a:rPr>
              <a:t>）</a:t>
            </a:r>
            <a:endParaRPr lang="en-US" altLang="zh-CN" sz="2800" dirty="0" smtClean="0">
              <a:solidFill>
                <a:srgbClr val="000099"/>
              </a:solidFill>
              <a:latin typeface="Times New Roman" panose="02020603050405020304" pitchFamily="18" charset="0"/>
            </a:endParaRPr>
          </a:p>
          <a:p>
            <a:pPr lvl="1" algn="just">
              <a:lnSpc>
                <a:spcPct val="150000"/>
              </a:lnSpc>
            </a:pPr>
            <a:r>
              <a:rPr lang="zh-CN" altLang="en-US" sz="2800" dirty="0" smtClean="0">
                <a:solidFill>
                  <a:srgbClr val="000099"/>
                </a:solidFill>
                <a:latin typeface="Times New Roman" panose="02020603050405020304" pitchFamily="18" charset="0"/>
              </a:rPr>
              <a:t>奇异吸引子</a:t>
            </a:r>
            <a:r>
              <a:rPr lang="zh-CN" altLang="en-US" sz="2800" dirty="0">
                <a:solidFill>
                  <a:srgbClr val="000099"/>
                </a:solidFill>
                <a:latin typeface="Times New Roman" panose="02020603050405020304" pitchFamily="18" charset="0"/>
              </a:rPr>
              <a:t>的分数维是确定</a:t>
            </a:r>
            <a:r>
              <a:rPr lang="zh-CN" altLang="en-US" sz="2800" dirty="0" smtClean="0">
                <a:solidFill>
                  <a:srgbClr val="000099"/>
                </a:solidFill>
                <a:latin typeface="Times New Roman" panose="02020603050405020304" pitchFamily="18" charset="0"/>
              </a:rPr>
              <a:t>的</a:t>
            </a:r>
            <a:endParaRPr lang="en-US" altLang="zh-CN" sz="2800" dirty="0" smtClean="0">
              <a:solidFill>
                <a:srgbClr val="000099"/>
              </a:solidFill>
              <a:latin typeface="Times New Roman" panose="02020603050405020304" pitchFamily="18" charset="0"/>
            </a:endParaRPr>
          </a:p>
          <a:p>
            <a:pPr lvl="1" algn="just">
              <a:lnSpc>
                <a:spcPct val="150000"/>
              </a:lnSpc>
            </a:pPr>
            <a:r>
              <a:rPr lang="zh-CN" altLang="en-US" sz="2800" dirty="0" smtClean="0">
                <a:solidFill>
                  <a:srgbClr val="000099"/>
                </a:solidFill>
                <a:latin typeface="Times New Roman" panose="02020603050405020304" pitchFamily="18" charset="0"/>
              </a:rPr>
              <a:t>有着</a:t>
            </a:r>
            <a:r>
              <a:rPr lang="zh-CN" altLang="en-US" sz="2800" dirty="0">
                <a:solidFill>
                  <a:srgbClr val="000099"/>
                </a:solidFill>
                <a:latin typeface="Times New Roman" panose="02020603050405020304" pitchFamily="18" charset="0"/>
              </a:rPr>
              <a:t>确定性系统的运动</a:t>
            </a:r>
            <a:r>
              <a:rPr lang="zh-CN" altLang="en-US" sz="2800" dirty="0" smtClean="0">
                <a:solidFill>
                  <a:srgbClr val="000099"/>
                </a:solidFill>
                <a:latin typeface="Times New Roman" panose="02020603050405020304" pitchFamily="18" charset="0"/>
              </a:rPr>
              <a:t>机制</a:t>
            </a:r>
            <a:endParaRPr lang="en-US" altLang="zh-CN" sz="2800" dirty="0" smtClean="0">
              <a:solidFill>
                <a:srgbClr val="000099"/>
              </a:solidFill>
              <a:latin typeface="Times New Roman" panose="02020603050405020304" pitchFamily="18" charset="0"/>
            </a:endParaRPr>
          </a:p>
          <a:p>
            <a:pPr lvl="1" algn="just">
              <a:lnSpc>
                <a:spcPct val="150000"/>
              </a:lnSpc>
            </a:pPr>
            <a:r>
              <a:rPr lang="zh-CN" altLang="en-US" sz="2800" dirty="0" smtClean="0">
                <a:solidFill>
                  <a:srgbClr val="000099"/>
                </a:solidFill>
                <a:latin typeface="Times New Roman" panose="02020603050405020304" pitchFamily="18" charset="0"/>
              </a:rPr>
              <a:t>天气系统发展</a:t>
            </a:r>
            <a:r>
              <a:rPr lang="zh-CN" altLang="en-US" sz="2800" dirty="0">
                <a:solidFill>
                  <a:srgbClr val="000099"/>
                </a:solidFill>
                <a:latin typeface="Times New Roman" panose="02020603050405020304" pitchFamily="18" charset="0"/>
              </a:rPr>
              <a:t>和演化</a:t>
            </a:r>
            <a:r>
              <a:rPr lang="zh-CN" altLang="en-US" sz="2800" dirty="0" smtClean="0">
                <a:solidFill>
                  <a:srgbClr val="000099"/>
                </a:solidFill>
                <a:latin typeface="Times New Roman" panose="02020603050405020304" pitchFamily="18" charset="0"/>
              </a:rPr>
              <a:t>趋势有相似的特点</a:t>
            </a:r>
            <a:endParaRPr lang="en-US" altLang="zh-CN" sz="2800" dirty="0" smtClean="0">
              <a:solidFill>
                <a:srgbClr val="000099"/>
              </a:solidFill>
              <a:latin typeface="Times New Roman" panose="02020603050405020304" pitchFamily="18" charset="0"/>
            </a:endParaRPr>
          </a:p>
          <a:p>
            <a:pPr algn="just">
              <a:lnSpc>
                <a:spcPts val="3500"/>
              </a:lnSpc>
            </a:pPr>
            <a:r>
              <a:rPr lang="zh-CN" altLang="en-US" sz="3200" dirty="0" smtClean="0">
                <a:solidFill>
                  <a:srgbClr val="FF0000"/>
                </a:solidFill>
                <a:latin typeface="Times New Roman" panose="02020603050405020304" pitchFamily="18" charset="0"/>
              </a:rPr>
              <a:t>因此，可以利用数据挖掘的思想方法</a:t>
            </a:r>
            <a:r>
              <a:rPr lang="zh-CN" altLang="en-US" sz="3200" dirty="0">
                <a:solidFill>
                  <a:srgbClr val="FF0000"/>
                </a:solidFill>
                <a:latin typeface="Times New Roman" panose="02020603050405020304" pitchFamily="18" charset="0"/>
              </a:rPr>
              <a:t>来进行气象数据的分析与处理</a:t>
            </a:r>
            <a:r>
              <a:rPr lang="zh-CN" altLang="en-US" sz="3200" dirty="0" smtClean="0">
                <a:solidFill>
                  <a:srgbClr val="FF0000"/>
                </a:solidFill>
                <a:latin typeface="Times New Roman" panose="02020603050405020304" pitchFamily="18" charset="0"/>
              </a:rPr>
              <a:t>，进而预测</a:t>
            </a:r>
            <a:r>
              <a:rPr lang="zh-CN" altLang="en-US" sz="3200" dirty="0">
                <a:solidFill>
                  <a:srgbClr val="FF0000"/>
                </a:solidFill>
                <a:latin typeface="Times New Roman" panose="02020603050405020304" pitchFamily="18" charset="0"/>
              </a:rPr>
              <a:t>和</a:t>
            </a:r>
            <a:r>
              <a:rPr lang="zh-CN" altLang="en-US" sz="3200" dirty="0" smtClean="0">
                <a:solidFill>
                  <a:srgbClr val="FF0000"/>
                </a:solidFill>
                <a:latin typeface="Times New Roman" panose="02020603050405020304" pitchFamily="18" charset="0"/>
              </a:rPr>
              <a:t>预报</a:t>
            </a:r>
            <a:endParaRPr lang="zh-CN" altLang="en-US" sz="3200" dirty="0">
              <a:solidFill>
                <a:srgbClr val="FF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050"/>
          <p:cNvSpPr>
            <a:spLocks noGrp="1" noChangeArrowheads="1"/>
          </p:cNvSpPr>
          <p:nvPr>
            <p:ph type="title"/>
          </p:nvPr>
        </p:nvSpPr>
        <p:spPr/>
        <p:txBody>
          <a:bodyPr/>
          <a:lstStyle/>
          <a:p>
            <a:r>
              <a:rPr lang="zh-CN" altLang="en-US" dirty="0" smtClean="0"/>
              <a:t>天气系统</a:t>
            </a:r>
            <a:r>
              <a:rPr lang="en-US" altLang="zh-CN" dirty="0" smtClean="0"/>
              <a:t>——</a:t>
            </a:r>
            <a:r>
              <a:rPr lang="zh-CN" altLang="en-US" dirty="0" smtClean="0"/>
              <a:t>可</a:t>
            </a:r>
            <a:r>
              <a:rPr lang="zh-CN" altLang="en-US" dirty="0"/>
              <a:t>预测性 </a:t>
            </a:r>
          </a:p>
        </p:txBody>
      </p:sp>
      <p:sp>
        <p:nvSpPr>
          <p:cNvPr id="394243" name="Rectangle 2051"/>
          <p:cNvSpPr>
            <a:spLocks noGrp="1" noChangeArrowheads="1"/>
          </p:cNvSpPr>
          <p:nvPr>
            <p:ph type="body" idx="1"/>
          </p:nvPr>
        </p:nvSpPr>
        <p:spPr/>
        <p:txBody>
          <a:bodyPr/>
          <a:lstStyle/>
          <a:p>
            <a:pPr algn="just">
              <a:lnSpc>
                <a:spcPct val="150000"/>
              </a:lnSpc>
            </a:pPr>
            <a:r>
              <a:rPr lang="zh-CN" altLang="en-US" sz="2800" dirty="0" smtClean="0">
                <a:solidFill>
                  <a:srgbClr val="FF0000"/>
                </a:solidFill>
                <a:latin typeface="Times New Roman" panose="02020603050405020304" pitchFamily="18" charset="0"/>
              </a:rPr>
              <a:t>随机性系统</a:t>
            </a:r>
            <a:r>
              <a:rPr lang="en-US" altLang="zh-CN" sz="2800" dirty="0">
                <a:latin typeface="Times New Roman" panose="02020603050405020304" pitchFamily="18" charset="0"/>
              </a:rPr>
              <a:t>——</a:t>
            </a:r>
            <a:r>
              <a:rPr lang="zh-CN" altLang="en-US" sz="2800" dirty="0" smtClean="0">
                <a:latin typeface="Times New Roman" panose="02020603050405020304" pitchFamily="18" charset="0"/>
              </a:rPr>
              <a:t>未来的行为不依赖于系统初值，并且可以用系统概率分布来表示</a:t>
            </a:r>
            <a:endParaRPr lang="en-US" altLang="zh-CN" sz="2800" dirty="0" smtClean="0">
              <a:latin typeface="Times New Roman" panose="02020603050405020304" pitchFamily="18" charset="0"/>
            </a:endParaRPr>
          </a:p>
          <a:p>
            <a:pPr algn="just">
              <a:lnSpc>
                <a:spcPct val="150000"/>
              </a:lnSpc>
            </a:pPr>
            <a:r>
              <a:rPr lang="zh-CN" altLang="en-US" sz="2800" dirty="0" smtClean="0">
                <a:solidFill>
                  <a:srgbClr val="FF0000"/>
                </a:solidFill>
                <a:latin typeface="Times New Roman" panose="02020603050405020304" pitchFamily="18" charset="0"/>
              </a:rPr>
              <a:t>周期性系统</a:t>
            </a:r>
            <a:r>
              <a:rPr lang="en-US" altLang="zh-CN" sz="2800" dirty="0" smtClean="0">
                <a:latin typeface="Times New Roman" panose="02020603050405020304" pitchFamily="18" charset="0"/>
              </a:rPr>
              <a:t>——</a:t>
            </a:r>
            <a:r>
              <a:rPr lang="zh-CN" altLang="en-US" sz="2800" dirty="0" smtClean="0">
                <a:latin typeface="Times New Roman" panose="02020603050405020304" pitchFamily="18" charset="0"/>
              </a:rPr>
              <a:t>有</a:t>
            </a:r>
            <a:r>
              <a:rPr lang="zh-CN" altLang="en-US" sz="2800" dirty="0">
                <a:latin typeface="Times New Roman" panose="02020603050405020304" pitchFamily="18" charset="0"/>
              </a:rPr>
              <a:t>规律地返回到相同的</a:t>
            </a:r>
            <a:r>
              <a:rPr lang="zh-CN" altLang="en-US" sz="2800" dirty="0" smtClean="0">
                <a:latin typeface="Times New Roman" panose="02020603050405020304" pitchFamily="18" charset="0"/>
              </a:rPr>
              <a:t>状态，这种</a:t>
            </a:r>
            <a:r>
              <a:rPr lang="zh-CN" altLang="en-US" sz="2800" dirty="0">
                <a:latin typeface="Times New Roman" panose="02020603050405020304" pitchFamily="18" charset="0"/>
              </a:rPr>
              <a:t>系统是完全可以预测的，只要知道</a:t>
            </a:r>
            <a:r>
              <a:rPr lang="zh-CN" altLang="en-US" sz="2800" dirty="0" smtClean="0">
                <a:latin typeface="Times New Roman" panose="02020603050405020304" pitchFamily="18" charset="0"/>
              </a:rPr>
              <a:t>周期</a:t>
            </a:r>
            <a:endParaRPr lang="en-US" altLang="zh-CN" sz="2800" dirty="0" smtClean="0">
              <a:latin typeface="Times New Roman" panose="02020603050405020304" pitchFamily="18" charset="0"/>
            </a:endParaRPr>
          </a:p>
          <a:p>
            <a:pPr algn="just">
              <a:lnSpc>
                <a:spcPct val="150000"/>
              </a:lnSpc>
            </a:pPr>
            <a:r>
              <a:rPr lang="zh-CN" altLang="en-US" sz="2800" dirty="0" smtClean="0">
                <a:solidFill>
                  <a:srgbClr val="FF0000"/>
                </a:solidFill>
                <a:latin typeface="Times New Roman" panose="02020603050405020304" pitchFamily="18" charset="0"/>
              </a:rPr>
              <a:t>混沌系统</a:t>
            </a:r>
            <a:r>
              <a:rPr lang="en-US" altLang="zh-CN" sz="2800" dirty="0">
                <a:latin typeface="Times New Roman" panose="02020603050405020304" pitchFamily="18" charset="0"/>
              </a:rPr>
              <a:t>——</a:t>
            </a:r>
            <a:r>
              <a:rPr lang="zh-CN" altLang="en-US" sz="2800" dirty="0" smtClean="0">
                <a:latin typeface="Times New Roman" panose="02020603050405020304" pitchFamily="18" charset="0"/>
              </a:rPr>
              <a:t>动态特征，在</a:t>
            </a:r>
            <a:r>
              <a:rPr lang="zh-CN" altLang="en-US" sz="2800" dirty="0">
                <a:latin typeface="Times New Roman" panose="02020603050405020304" pitchFamily="18" charset="0"/>
              </a:rPr>
              <a:t>其发展和演化过程中系统经常回到以前的状态点的</a:t>
            </a:r>
            <a:r>
              <a:rPr lang="zh-CN" altLang="en-US" sz="2800" dirty="0" smtClean="0">
                <a:latin typeface="Times New Roman" panose="02020603050405020304" pitchFamily="18" charset="0"/>
              </a:rPr>
              <a:t>附近</a:t>
            </a:r>
            <a:endParaRPr lang="en-US" altLang="zh-CN" sz="2800" dirty="0" smtClean="0">
              <a:latin typeface="Times New Roman" panose="02020603050405020304" pitchFamily="18" charset="0"/>
            </a:endParaRPr>
          </a:p>
          <a:p>
            <a:pPr algn="just">
              <a:lnSpc>
                <a:spcPct val="150000"/>
              </a:lnSpc>
            </a:pPr>
            <a:r>
              <a:rPr lang="zh-CN" altLang="en-US" sz="2800" dirty="0" smtClean="0">
                <a:solidFill>
                  <a:srgbClr val="FF0000"/>
                </a:solidFill>
                <a:latin typeface="Times New Roman" panose="02020603050405020304" pitchFamily="18" charset="0"/>
              </a:rPr>
              <a:t>相似性原理</a:t>
            </a:r>
            <a:r>
              <a:rPr lang="en-US" altLang="zh-CN" sz="2800" dirty="0" smtClean="0">
                <a:latin typeface="Times New Roman" panose="02020603050405020304" pitchFamily="18" charset="0"/>
              </a:rPr>
              <a:t>——</a:t>
            </a:r>
            <a:r>
              <a:rPr lang="zh-CN" altLang="en-US" sz="2800" dirty="0" smtClean="0">
                <a:latin typeface="Times New Roman" panose="02020603050405020304" pitchFamily="18" charset="0"/>
              </a:rPr>
              <a:t>在</a:t>
            </a:r>
            <a:r>
              <a:rPr lang="zh-CN" altLang="en-US" sz="2800" dirty="0">
                <a:latin typeface="Times New Roman" panose="02020603050405020304" pitchFamily="18" charset="0"/>
              </a:rPr>
              <a:t>状态空间中相近的点有着相似的性质和状态，这种相似性也决定了天气系统的可</a:t>
            </a:r>
            <a:r>
              <a:rPr lang="zh-CN" altLang="en-US" sz="2800" dirty="0" smtClean="0">
                <a:latin typeface="Times New Roman" panose="02020603050405020304" pitchFamily="18" charset="0"/>
              </a:rPr>
              <a:t>预测性</a:t>
            </a:r>
            <a:endParaRPr lang="en-US" altLang="zh-CN" sz="2800" dirty="0" smtClean="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zh-CN" altLang="en-US" dirty="0" smtClean="0"/>
              <a:t>天气系统</a:t>
            </a:r>
            <a:r>
              <a:rPr lang="en-US" altLang="zh-CN" dirty="0" smtClean="0"/>
              <a:t>——</a:t>
            </a:r>
            <a:r>
              <a:rPr lang="zh-CN" altLang="en-US" dirty="0" smtClean="0"/>
              <a:t>可预测性</a:t>
            </a:r>
            <a:endParaRPr lang="zh-CN" altLang="en-US" dirty="0"/>
          </a:p>
        </p:txBody>
      </p:sp>
      <p:sp>
        <p:nvSpPr>
          <p:cNvPr id="407555" name="Rectangle 3"/>
          <p:cNvSpPr>
            <a:spLocks noGrp="1" noChangeArrowheads="1"/>
          </p:cNvSpPr>
          <p:nvPr>
            <p:ph type="body" idx="1"/>
          </p:nvPr>
        </p:nvSpPr>
        <p:spPr>
          <a:xfrm>
            <a:off x="152400" y="914400"/>
            <a:ext cx="8610600" cy="5791200"/>
          </a:xfrm>
        </p:spPr>
        <p:txBody>
          <a:bodyPr/>
          <a:lstStyle/>
          <a:p>
            <a:pPr algn="just">
              <a:lnSpc>
                <a:spcPct val="150000"/>
              </a:lnSpc>
            </a:pPr>
            <a:r>
              <a:rPr lang="zh-CN" altLang="en-US" dirty="0" smtClean="0">
                <a:latin typeface="Times New Roman" panose="02020603050405020304" pitchFamily="18" charset="0"/>
              </a:rPr>
              <a:t>可预测性是利用</a:t>
            </a:r>
            <a:r>
              <a:rPr lang="zh-CN" altLang="en-US" dirty="0">
                <a:latin typeface="Times New Roman" panose="02020603050405020304" pitchFamily="18" charset="0"/>
              </a:rPr>
              <a:t>相似模式</a:t>
            </a:r>
            <a:r>
              <a:rPr lang="zh-CN" altLang="en-US" dirty="0" smtClean="0">
                <a:latin typeface="Times New Roman" panose="02020603050405020304" pitchFamily="18" charset="0"/>
              </a:rPr>
              <a:t>进行知识</a:t>
            </a:r>
            <a:r>
              <a:rPr lang="zh-CN" altLang="en-US" dirty="0">
                <a:latin typeface="Times New Roman" panose="02020603050405020304" pitchFamily="18" charset="0"/>
              </a:rPr>
              <a:t>发现的依据</a:t>
            </a:r>
            <a:r>
              <a:rPr lang="zh-CN" altLang="en-US" dirty="0" smtClean="0">
                <a:latin typeface="Times New Roman" panose="02020603050405020304" pitchFamily="18" charset="0"/>
              </a:rPr>
              <a:t>所在</a:t>
            </a:r>
            <a:endParaRPr lang="en-US" altLang="zh-CN" sz="3200" dirty="0" smtClean="0"/>
          </a:p>
          <a:p>
            <a:pPr algn="just">
              <a:lnSpc>
                <a:spcPct val="150000"/>
              </a:lnSpc>
            </a:pPr>
            <a:r>
              <a:rPr lang="zh-CN" altLang="en-US" sz="3200" dirty="0" smtClean="0"/>
              <a:t>混沌理论为解决</a:t>
            </a:r>
            <a:r>
              <a:rPr lang="zh-CN" altLang="en-US" sz="3200" dirty="0"/>
              <a:t>气象数据的知识发现以及系统行为</a:t>
            </a:r>
            <a:r>
              <a:rPr lang="zh-CN" altLang="en-US" sz="3200" dirty="0" smtClean="0"/>
              <a:t>预测奠定了理论基础</a:t>
            </a:r>
            <a:endParaRPr lang="en-US" altLang="zh-CN" sz="3200" dirty="0" smtClean="0"/>
          </a:p>
          <a:p>
            <a:pPr>
              <a:lnSpc>
                <a:spcPct val="90000"/>
              </a:lnSpc>
            </a:pPr>
            <a:endParaRPr lang="en-US" altLang="zh-CN" sz="3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zh-CN" altLang="en-US" b="0" dirty="0">
                <a:solidFill>
                  <a:srgbClr val="FF0000"/>
                </a:solidFill>
                <a:latin typeface="Arial" panose="020B0604020202020204" pitchFamily="34" charset="0"/>
              </a:rPr>
              <a:t>气象知识的表示</a:t>
            </a:r>
          </a:p>
        </p:txBody>
      </p:sp>
      <p:sp>
        <p:nvSpPr>
          <p:cNvPr id="225283" name="Rectangle 3"/>
          <p:cNvSpPr>
            <a:spLocks noGrp="1" noChangeArrowheads="1"/>
          </p:cNvSpPr>
          <p:nvPr>
            <p:ph type="body" idx="1"/>
          </p:nvPr>
        </p:nvSpPr>
        <p:spPr>
          <a:noFill/>
        </p:spPr>
        <p:txBody>
          <a:bodyPr/>
          <a:lstStyle/>
          <a:p>
            <a:pPr algn="just">
              <a:buFont typeface="Wingdings" panose="05000000000000000000" pitchFamily="2" charset="2"/>
              <a:buNone/>
            </a:pPr>
            <a:r>
              <a:rPr lang="en-US" altLang="zh-CN" b="0" dirty="0" smtClean="0">
                <a:solidFill>
                  <a:srgbClr val="0000FF"/>
                </a:solidFill>
                <a:latin typeface="Arial" panose="020B0604020202020204" pitchFamily="34" charset="0"/>
              </a:rPr>
              <a:t>3 </a:t>
            </a:r>
            <a:r>
              <a:rPr lang="zh-CN" altLang="en-US" b="0" dirty="0">
                <a:solidFill>
                  <a:srgbClr val="0000FF"/>
                </a:solidFill>
                <a:latin typeface="Arial" panose="020B0604020202020204" pitchFamily="34" charset="0"/>
              </a:rPr>
              <a:t>气象知识的表示</a:t>
            </a:r>
            <a:endParaRPr lang="zh-CN" altLang="en-US" b="0" dirty="0">
              <a:latin typeface="Arial" panose="020B0604020202020204" pitchFamily="34" charset="0"/>
            </a:endParaRPr>
          </a:p>
          <a:p>
            <a:pPr algn="just">
              <a:buFont typeface="Wingdings" panose="05000000000000000000" pitchFamily="2" charset="2"/>
              <a:buNone/>
            </a:pPr>
            <a:r>
              <a:rPr lang="en-US" altLang="zh-CN" b="0" dirty="0" smtClean="0">
                <a:solidFill>
                  <a:srgbClr val="0000FF"/>
                </a:solidFill>
                <a:latin typeface="Arial" panose="020B0604020202020204" pitchFamily="34" charset="0"/>
              </a:rPr>
              <a:t>   3.1 </a:t>
            </a:r>
            <a:r>
              <a:rPr lang="zh-CN" altLang="en-US" b="0" dirty="0">
                <a:solidFill>
                  <a:srgbClr val="0000FF"/>
                </a:solidFill>
                <a:latin typeface="Arial" panose="020B0604020202020204" pitchFamily="34" charset="0"/>
              </a:rPr>
              <a:t>知识的模式表示</a:t>
            </a:r>
            <a:endParaRPr lang="zh-CN" altLang="en-US" b="0" dirty="0">
              <a:latin typeface="Arial" panose="020B0604020202020204" pitchFamily="34" charset="0"/>
            </a:endParaRPr>
          </a:p>
          <a:p>
            <a:pPr algn="just">
              <a:buFont typeface="Wingdings" panose="05000000000000000000" pitchFamily="2" charset="2"/>
              <a:buNone/>
            </a:pPr>
            <a:r>
              <a:rPr lang="en-US" altLang="zh-CN" b="0" dirty="0" smtClean="0">
                <a:solidFill>
                  <a:schemeClr val="hlink"/>
                </a:solidFill>
                <a:latin typeface="Arial" panose="020B0604020202020204" pitchFamily="34" charset="0"/>
              </a:rPr>
              <a:t>   3.2 </a:t>
            </a:r>
            <a:r>
              <a:rPr lang="zh-CN" altLang="en-US" b="0" dirty="0">
                <a:solidFill>
                  <a:schemeClr val="hlink"/>
                </a:solidFill>
                <a:latin typeface="Arial" panose="020B0604020202020204" pitchFamily="34" charset="0"/>
              </a:rPr>
              <a:t>知识发现中的模式</a:t>
            </a:r>
          </a:p>
          <a:p>
            <a:pPr algn="just">
              <a:buFont typeface="Wingdings" panose="05000000000000000000" pitchFamily="2" charset="2"/>
              <a:buNone/>
            </a:pPr>
            <a:r>
              <a:rPr lang="en-US" altLang="zh-CN" b="0" dirty="0" smtClean="0">
                <a:solidFill>
                  <a:srgbClr val="0000FF"/>
                </a:solidFill>
                <a:latin typeface="Arial" panose="020B0604020202020204" pitchFamily="34" charset="0"/>
              </a:rPr>
              <a:t>  3.3 </a:t>
            </a:r>
            <a:r>
              <a:rPr lang="zh-CN" altLang="en-US" b="0" dirty="0">
                <a:solidFill>
                  <a:srgbClr val="0000FF"/>
                </a:solidFill>
                <a:latin typeface="Arial" panose="020B0604020202020204" pitchFamily="34" charset="0"/>
              </a:rPr>
              <a:t>模式的超图模型</a:t>
            </a:r>
            <a:endParaRPr lang="zh-CN" altLang="en-US" b="0" dirty="0">
              <a:latin typeface="Arial" panose="020B0604020202020204" pitchFamily="34" charset="0"/>
            </a:endParaRPr>
          </a:p>
          <a:p>
            <a:pPr algn="just">
              <a:buFont typeface="Wingdings" panose="05000000000000000000" pitchFamily="2" charset="2"/>
              <a:buNone/>
            </a:pPr>
            <a:r>
              <a:rPr lang="en-US" altLang="zh-CN" b="0" dirty="0" smtClean="0">
                <a:solidFill>
                  <a:srgbClr val="0000FF"/>
                </a:solidFill>
                <a:latin typeface="Arial" panose="020B0604020202020204" pitchFamily="34" charset="0"/>
              </a:rPr>
              <a:t>    </a:t>
            </a:r>
            <a:endParaRPr lang="zh-CN" altLang="en-US" b="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zh-CN" altLang="en-US" dirty="0" smtClean="0"/>
              <a:t>模式 </a:t>
            </a:r>
            <a:endParaRPr lang="zh-CN" altLang="en-US" dirty="0"/>
          </a:p>
        </p:txBody>
      </p:sp>
      <p:sp>
        <p:nvSpPr>
          <p:cNvPr id="275459" name="Rectangle 3"/>
          <p:cNvSpPr>
            <a:spLocks noGrp="1" noChangeArrowheads="1"/>
          </p:cNvSpPr>
          <p:nvPr>
            <p:ph type="body" idx="1"/>
          </p:nvPr>
        </p:nvSpPr>
        <p:spPr/>
        <p:txBody>
          <a:bodyPr/>
          <a:lstStyle/>
          <a:p>
            <a:pPr>
              <a:lnSpc>
                <a:spcPct val="150000"/>
              </a:lnSpc>
            </a:pPr>
            <a:r>
              <a:rPr lang="en-US" altLang="zh-CN" sz="2800" dirty="0"/>
              <a:t>N. </a:t>
            </a:r>
            <a:r>
              <a:rPr lang="en-US" altLang="zh-CN" sz="2800" dirty="0" err="1"/>
              <a:t>Winer</a:t>
            </a:r>
            <a:r>
              <a:rPr lang="zh-CN" altLang="en-US" sz="2800" dirty="0"/>
              <a:t>曾说过</a:t>
            </a:r>
            <a:r>
              <a:rPr lang="zh-CN" altLang="en-US" sz="2800" dirty="0">
                <a:latin typeface="Times New Roman" panose="02020603050405020304"/>
              </a:rPr>
              <a:t>“</a:t>
            </a:r>
            <a:r>
              <a:rPr lang="zh-CN" altLang="en-US" sz="2800" dirty="0"/>
              <a:t>世界上最有趣的方面之一就是世界是由模式组成的，模式本质上是一种安排，它是由组成模式的诸要素的秩序所表征，而不取决于这些要素的内在性质</a:t>
            </a:r>
            <a:r>
              <a:rPr lang="zh-CN" altLang="en-US" sz="2800" dirty="0">
                <a:latin typeface="Times New Roman" panose="02020603050405020304"/>
              </a:rPr>
              <a:t>”</a:t>
            </a:r>
            <a:r>
              <a:rPr lang="en-US" altLang="zh-CN" sz="2800" u="sng" dirty="0">
                <a:solidFill>
                  <a:srgbClr val="FF0000"/>
                </a:solidFill>
                <a:hlinkClick r:id="" action="ppaction://noaction"/>
              </a:rPr>
              <a:t>[1]</a:t>
            </a:r>
            <a:r>
              <a:rPr lang="zh-CN" altLang="en-US" sz="2800" dirty="0" smtClean="0"/>
              <a:t>。</a:t>
            </a:r>
            <a:endParaRPr lang="en-US" altLang="zh-CN" sz="2800" dirty="0" smtClean="0"/>
          </a:p>
          <a:p>
            <a:pPr>
              <a:lnSpc>
                <a:spcPct val="150000"/>
              </a:lnSpc>
            </a:pPr>
            <a:r>
              <a:rPr lang="zh-CN" altLang="en-US" sz="2800" dirty="0" smtClean="0"/>
              <a:t>模式</a:t>
            </a:r>
            <a:r>
              <a:rPr lang="zh-CN" altLang="en-US" sz="2800" dirty="0"/>
              <a:t>不仅可以用来表示客观世界的组织结构、相互联系和发展变化，还可以用来表征人类对于客观世界的认识，即知识</a:t>
            </a:r>
            <a:r>
              <a:rPr lang="zh-CN" altLang="en-US" sz="2800" dirty="0" smtClean="0"/>
              <a:t>。</a:t>
            </a:r>
            <a:endParaRPr lang="en-US" altLang="zh-CN" sz="2800" dirty="0" smtClean="0"/>
          </a:p>
          <a:p>
            <a:pPr marL="0" indent="0">
              <a:buNone/>
            </a:pPr>
            <a:r>
              <a:rPr lang="zh-CN" altLang="en-US" sz="2800" dirty="0"/>
              <a:t/>
            </a:r>
            <a:br>
              <a:rPr lang="zh-CN" altLang="en-US" sz="2800" dirty="0"/>
            </a:br>
            <a:r>
              <a:rPr lang="en-US" altLang="zh-CN" sz="2000" u="sng" dirty="0">
                <a:solidFill>
                  <a:srgbClr val="800080"/>
                </a:solidFill>
                <a:hlinkClick r:id="" action="ppaction://noaction"/>
              </a:rPr>
              <a:t>[1]</a:t>
            </a:r>
            <a:r>
              <a:rPr lang="en-US" altLang="zh-CN" sz="2000" dirty="0"/>
              <a:t> </a:t>
            </a:r>
            <a:r>
              <a:rPr lang="zh-CN" altLang="en-US" sz="2000" dirty="0">
                <a:latin typeface="Times New Roman" panose="02020603050405020304" pitchFamily="18" charset="0"/>
              </a:rPr>
              <a:t>靳蕃，神经计算智能基础原理方法，西南交通大学出版社，</a:t>
            </a:r>
            <a:r>
              <a:rPr lang="en-US" altLang="zh-CN" sz="2000" dirty="0"/>
              <a:t>2000</a:t>
            </a:r>
            <a:r>
              <a:rPr lang="zh-CN" altLang="en-US" sz="2000" dirty="0">
                <a:latin typeface="Times New Roman" panose="02020603050405020304" pitchFamily="18" charset="0"/>
              </a:rPr>
              <a:t>年，</a:t>
            </a:r>
            <a:r>
              <a:rPr lang="en-US" altLang="zh-CN" sz="2000" dirty="0"/>
              <a:t>P 173</a:t>
            </a:r>
          </a:p>
          <a:p>
            <a:endParaRPr lang="en-US" altLang="zh-CN"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1026"/>
          <p:cNvSpPr txBox="1">
            <a:spLocks noChangeArrowheads="1"/>
          </p:cNvSpPr>
          <p:nvPr/>
        </p:nvSpPr>
        <p:spPr bwMode="auto">
          <a:xfrm>
            <a:off x="5148263" y="4508500"/>
            <a:ext cx="3816350" cy="1798320"/>
          </a:xfrm>
          <a:prstGeom prst="rect">
            <a:avLst/>
          </a:prstGeom>
          <a:solidFill>
            <a:schemeClr val="accent1">
              <a:lumMod val="90000"/>
            </a:schemeClr>
          </a:solidFill>
          <a:ln>
            <a:noFill/>
          </a:ln>
          <a:effectLst/>
          <a:extLst/>
        </p:spPr>
        <p:txBody>
          <a:bodyPr>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800100" indent="-3429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257300" indent="-3429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indent="-3429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171700" indent="-3429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6289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0861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433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005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ClrTx/>
              <a:buSzTx/>
              <a:buFontTx/>
              <a:buNone/>
            </a:pPr>
            <a:r>
              <a:rPr kumimoji="0" lang="zh-CN" altLang="en-US" sz="2800" b="1" dirty="0">
                <a:latin typeface="Tahoma" panose="020B0604030504040204" pitchFamily="34" charset="0"/>
              </a:rPr>
              <a:t>气象数据的特点</a:t>
            </a:r>
          </a:p>
          <a:p>
            <a:pPr>
              <a:buClrTx/>
              <a:buSzTx/>
              <a:buFontTx/>
              <a:buChar char="•"/>
            </a:pPr>
            <a:r>
              <a:rPr kumimoji="0" lang="zh-CN" altLang="en-US" sz="2800" b="1" dirty="0">
                <a:latin typeface="Tahoma" panose="020B0604030504040204" pitchFamily="34" charset="0"/>
              </a:rPr>
              <a:t>数据依附</a:t>
            </a:r>
            <a:r>
              <a:rPr kumimoji="0" lang="zh-CN" altLang="en-US" sz="2800" b="1" dirty="0" smtClean="0">
                <a:latin typeface="Tahoma" panose="020B0604030504040204" pitchFamily="34" charset="0"/>
              </a:rPr>
              <a:t>于天气系统</a:t>
            </a:r>
            <a:endParaRPr kumimoji="0" lang="zh-CN" altLang="en-US" sz="2800" b="1" dirty="0">
              <a:latin typeface="Tahoma" panose="020B0604030504040204" pitchFamily="34" charset="0"/>
            </a:endParaRPr>
          </a:p>
          <a:p>
            <a:pPr>
              <a:buClrTx/>
              <a:buSzTx/>
              <a:buFontTx/>
              <a:buChar char="•"/>
            </a:pPr>
            <a:r>
              <a:rPr kumimoji="0" lang="zh-CN" altLang="en-US" sz="2800" b="1" dirty="0">
                <a:latin typeface="Tahoma" panose="020B0604030504040204" pitchFamily="34" charset="0"/>
              </a:rPr>
              <a:t>数据类型复杂</a:t>
            </a:r>
          </a:p>
          <a:p>
            <a:pPr>
              <a:buClrTx/>
              <a:buSzTx/>
              <a:buFontTx/>
              <a:buChar char="•"/>
            </a:pPr>
            <a:r>
              <a:rPr kumimoji="0" lang="zh-CN" altLang="en-US" sz="2800" b="1" dirty="0">
                <a:latin typeface="Tahoma" panose="020B0604030504040204" pitchFamily="34" charset="0"/>
              </a:rPr>
              <a:t>数据量</a:t>
            </a:r>
            <a:r>
              <a:rPr kumimoji="0" lang="zh-CN" altLang="en-US" sz="2800" b="1" dirty="0" smtClean="0">
                <a:latin typeface="Tahoma" panose="020B0604030504040204" pitchFamily="34" charset="0"/>
              </a:rPr>
              <a:t>大，大数据</a:t>
            </a:r>
            <a:endParaRPr kumimoji="0" lang="zh-CN" altLang="en-US" sz="2800" b="1" dirty="0">
              <a:latin typeface="Tahoma" panose="020B0604030504040204" pitchFamily="34" charset="0"/>
            </a:endParaRPr>
          </a:p>
        </p:txBody>
      </p:sp>
      <p:sp>
        <p:nvSpPr>
          <p:cNvPr id="241667" name="Text Box 1027"/>
          <p:cNvSpPr txBox="1">
            <a:spLocks noChangeArrowheads="1"/>
          </p:cNvSpPr>
          <p:nvPr/>
        </p:nvSpPr>
        <p:spPr bwMode="auto">
          <a:xfrm>
            <a:off x="250825" y="4581525"/>
            <a:ext cx="4067175" cy="1800225"/>
          </a:xfrm>
          <a:prstGeom prst="rect">
            <a:avLst/>
          </a:prstGeom>
          <a:solidFill>
            <a:schemeClr val="bg1">
              <a:lumMod val="95000"/>
            </a:schemeClr>
          </a:solidFill>
          <a:ln>
            <a:noFill/>
          </a:ln>
          <a:effectLst/>
          <a:extLst/>
        </p:spPr>
        <p:txBody>
          <a:bodyPr>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800100" indent="-3429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257300" indent="-3429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indent="-3429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171700" indent="-3429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6289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0861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433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005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ClrTx/>
              <a:buSzTx/>
              <a:buFontTx/>
              <a:buNone/>
            </a:pPr>
            <a:r>
              <a:rPr kumimoji="0" lang="zh-CN" altLang="en-US" sz="2800" b="1" dirty="0">
                <a:latin typeface="Tahoma" panose="020B0604030504040204" pitchFamily="34" charset="0"/>
              </a:rPr>
              <a:t>要解决的问题</a:t>
            </a:r>
          </a:p>
          <a:p>
            <a:pPr>
              <a:buClrTx/>
              <a:buSzTx/>
              <a:buFontTx/>
              <a:buChar char="•"/>
            </a:pPr>
            <a:r>
              <a:rPr kumimoji="0" lang="zh-CN" altLang="en-US" sz="2800" b="1" dirty="0">
                <a:latin typeface="Tahoma" panose="020B0604030504040204" pitchFamily="34" charset="0"/>
              </a:rPr>
              <a:t>天气系统分类、聚类</a:t>
            </a:r>
          </a:p>
          <a:p>
            <a:pPr>
              <a:buClrTx/>
              <a:buSzTx/>
              <a:buFontTx/>
              <a:buChar char="•"/>
            </a:pPr>
            <a:r>
              <a:rPr kumimoji="0" lang="zh-CN" altLang="en-US" sz="2800" b="1" dirty="0" smtClean="0">
                <a:latin typeface="Tahoma" panose="020B0604030504040204" pitchFamily="34" charset="0"/>
              </a:rPr>
              <a:t>气象的</a:t>
            </a:r>
            <a:r>
              <a:rPr kumimoji="0" lang="zh-CN" altLang="en-US" sz="2800" b="1" dirty="0">
                <a:latin typeface="Tahoma" panose="020B0604030504040204" pitchFamily="34" charset="0"/>
              </a:rPr>
              <a:t>影响因素</a:t>
            </a:r>
          </a:p>
          <a:p>
            <a:pPr>
              <a:buClrTx/>
              <a:buSzTx/>
              <a:buFontTx/>
              <a:buChar char="•"/>
            </a:pPr>
            <a:r>
              <a:rPr kumimoji="0" lang="zh-CN" altLang="en-US" sz="2800" b="1" dirty="0" smtClean="0">
                <a:latin typeface="Tahoma" panose="020B0604030504040204" pitchFamily="34" charset="0"/>
              </a:rPr>
              <a:t>气象要素预测</a:t>
            </a:r>
            <a:r>
              <a:rPr kumimoji="0" lang="zh-CN" altLang="en-US" sz="2800" b="1" dirty="0">
                <a:latin typeface="Tahoma" panose="020B0604030504040204" pitchFamily="34" charset="0"/>
              </a:rPr>
              <a:t>预报</a:t>
            </a:r>
          </a:p>
        </p:txBody>
      </p:sp>
      <p:sp>
        <p:nvSpPr>
          <p:cNvPr id="241668" name="Rectangle 1028"/>
          <p:cNvSpPr>
            <a:spLocks noGrp="1" noChangeArrowheads="1"/>
          </p:cNvSpPr>
          <p:nvPr>
            <p:ph sz="half" idx="2"/>
          </p:nvPr>
        </p:nvSpPr>
        <p:spPr>
          <a:xfrm>
            <a:off x="5003800" y="1028701"/>
            <a:ext cx="3960813" cy="2760662"/>
          </a:xfrm>
          <a:solidFill>
            <a:schemeClr val="accent3">
              <a:lumMod val="85000"/>
            </a:schemeClr>
          </a:solidFill>
        </p:spPr>
        <p:txBody>
          <a:bodyPr/>
          <a:lstStyle/>
          <a:p>
            <a:pPr>
              <a:buFont typeface="Wingdings" panose="05000000000000000000" pitchFamily="2" charset="2"/>
              <a:buNone/>
            </a:pPr>
            <a:r>
              <a:rPr lang="en-US" altLang="zh-CN" sz="2400" dirty="0"/>
              <a:t>    </a:t>
            </a:r>
            <a:r>
              <a:rPr lang="en-US" altLang="zh-CN" sz="1800" dirty="0"/>
              <a:t>1025.641   1025.641   1025.641 1025.641   1025.641   1025.641  1025.641   1025.641   1025.641  1025.641   1025.641   1025.641   1025.641   1025.641   1025.641   1025.641   1025.641   1025.641   1025.641   1025.641   1025.641   1025.641   1025.641   1025.641</a:t>
            </a:r>
          </a:p>
        </p:txBody>
      </p:sp>
      <p:sp>
        <p:nvSpPr>
          <p:cNvPr id="241670" name="AutoShape 1030"/>
          <p:cNvSpPr>
            <a:spLocks noChangeArrowheads="1"/>
          </p:cNvSpPr>
          <p:nvPr/>
        </p:nvSpPr>
        <p:spPr bwMode="auto">
          <a:xfrm>
            <a:off x="4500563" y="2133600"/>
            <a:ext cx="503237" cy="647700"/>
          </a:xfrm>
          <a:prstGeom prst="rightArrow">
            <a:avLst>
              <a:gd name="adj1" fmla="val 50000"/>
              <a:gd name="adj2" fmla="val 25000"/>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241671" name="AutoShape 1031"/>
          <p:cNvSpPr>
            <a:spLocks noChangeArrowheads="1"/>
          </p:cNvSpPr>
          <p:nvPr/>
        </p:nvSpPr>
        <p:spPr bwMode="auto">
          <a:xfrm>
            <a:off x="6696075" y="3789363"/>
            <a:ext cx="720725" cy="431800"/>
          </a:xfrm>
          <a:prstGeom prst="downArrow">
            <a:avLst>
              <a:gd name="adj1" fmla="val 50000"/>
              <a:gd name="adj2" fmla="val 25000"/>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241672" name="AutoShape 1032"/>
          <p:cNvSpPr>
            <a:spLocks noChangeArrowheads="1"/>
          </p:cNvSpPr>
          <p:nvPr/>
        </p:nvSpPr>
        <p:spPr bwMode="auto">
          <a:xfrm>
            <a:off x="1908175" y="4005263"/>
            <a:ext cx="720725" cy="358775"/>
          </a:xfrm>
          <a:prstGeom prst="upArrow">
            <a:avLst>
              <a:gd name="adj1" fmla="val 50000"/>
              <a:gd name="adj2" fmla="val 25000"/>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241673" name="AutoShape 1033"/>
          <p:cNvSpPr>
            <a:spLocks noChangeArrowheads="1"/>
          </p:cNvSpPr>
          <p:nvPr/>
        </p:nvSpPr>
        <p:spPr bwMode="auto">
          <a:xfrm>
            <a:off x="4427538" y="5157788"/>
            <a:ext cx="504825" cy="647700"/>
          </a:xfrm>
          <a:prstGeom prst="leftArrow">
            <a:avLst>
              <a:gd name="adj1" fmla="val 50000"/>
              <a:gd name="adj2" fmla="val 25000"/>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241674" name="Rectangle 1034"/>
          <p:cNvSpPr>
            <a:spLocks noGrp="1" noChangeArrowheads="1"/>
          </p:cNvSpPr>
          <p:nvPr>
            <p:ph type="title"/>
          </p:nvPr>
        </p:nvSpPr>
        <p:spPr>
          <a:xfrm>
            <a:off x="-5715" y="0"/>
            <a:ext cx="9205595" cy="598805"/>
          </a:xfrm>
        </p:spPr>
        <p:txBody>
          <a:bodyPr/>
          <a:lstStyle/>
          <a:p>
            <a:r>
              <a:rPr lang="zh-CN" altLang="en-US" sz="4000" dirty="0" smtClean="0">
                <a:latin typeface="宋体" panose="02010600030101010101" pitchFamily="2" charset="-122"/>
                <a:ea typeface="宋体" panose="02010600030101010101" pitchFamily="2" charset="-122"/>
              </a:rPr>
              <a:t>气象</a:t>
            </a:r>
            <a:r>
              <a:rPr lang="zh-CN" altLang="en-US" sz="4000" dirty="0">
                <a:latin typeface="宋体" panose="02010600030101010101" pitchFamily="2" charset="-122"/>
                <a:ea typeface="宋体" panose="02010600030101010101" pitchFamily="2" charset="-122"/>
              </a:rPr>
              <a:t>数据</a:t>
            </a:r>
          </a:p>
        </p:txBody>
      </p:sp>
      <p:sp>
        <p:nvSpPr>
          <p:cNvPr id="2" name="内容占位符 1"/>
          <p:cNvSpPr>
            <a:spLocks noGrp="1"/>
          </p:cNvSpPr>
          <p:nvPr>
            <p:ph sz="half" idx="1"/>
          </p:nvPr>
        </p:nvSpPr>
        <p:spPr>
          <a:xfrm>
            <a:off x="76200" y="609600"/>
            <a:ext cx="4419600" cy="3898900"/>
          </a:xfrm>
        </p:spPr>
        <p:txBody>
          <a:bodyPr/>
          <a:lstStyle/>
          <a:p>
            <a:endParaRPr lang="zh-CN"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596900"/>
            <a:ext cx="3272073" cy="376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zh-CN" altLang="en-US" dirty="0" smtClean="0"/>
              <a:t>模式 </a:t>
            </a:r>
            <a:endParaRPr lang="zh-CN" altLang="en-US" dirty="0"/>
          </a:p>
        </p:txBody>
      </p:sp>
      <p:sp>
        <p:nvSpPr>
          <p:cNvPr id="275459" name="Rectangle 3"/>
          <p:cNvSpPr>
            <a:spLocks noGrp="1" noChangeArrowheads="1"/>
          </p:cNvSpPr>
          <p:nvPr>
            <p:ph type="body" idx="1"/>
          </p:nvPr>
        </p:nvSpPr>
        <p:spPr/>
        <p:txBody>
          <a:bodyPr/>
          <a:lstStyle/>
          <a:p>
            <a:pPr>
              <a:lnSpc>
                <a:spcPct val="150000"/>
              </a:lnSpc>
            </a:pPr>
            <a:r>
              <a:rPr lang="zh-CN" altLang="en-US" sz="2800" dirty="0" smtClean="0"/>
              <a:t>在</a:t>
            </a:r>
            <a:r>
              <a:rPr lang="zh-CN" altLang="en-US" sz="2800" dirty="0"/>
              <a:t>人的认知过程中，</a:t>
            </a:r>
            <a:r>
              <a:rPr lang="zh-CN" altLang="en-US" sz="2800" dirty="0">
                <a:solidFill>
                  <a:srgbClr val="FF0000"/>
                </a:solidFill>
              </a:rPr>
              <a:t>模式是表象和意象的量化或形式化表示，可作为知识的一种抽象表示</a:t>
            </a:r>
            <a:r>
              <a:rPr lang="zh-CN" altLang="en-US" sz="2800" dirty="0" smtClean="0">
                <a:solidFill>
                  <a:srgbClr val="FF0000"/>
                </a:solidFill>
              </a:rPr>
              <a:t>方式</a:t>
            </a:r>
            <a:endParaRPr lang="en-US" altLang="zh-CN" sz="2800" dirty="0" smtClean="0">
              <a:solidFill>
                <a:srgbClr val="FF0000"/>
              </a:solidFill>
            </a:endParaRPr>
          </a:p>
          <a:p>
            <a:pPr>
              <a:lnSpc>
                <a:spcPct val="150000"/>
              </a:lnSpc>
            </a:pPr>
            <a:r>
              <a:rPr lang="zh-CN" altLang="en-US" sz="2800" dirty="0" smtClean="0"/>
              <a:t>通过</a:t>
            </a:r>
            <a:r>
              <a:rPr lang="zh-CN" altLang="en-US" sz="2800" dirty="0"/>
              <a:t>模式的组合和变换可以表示具有复合以及层次性等复杂结构的知识。 </a:t>
            </a:r>
            <a:endParaRPr lang="en-US" altLang="zh-CN" sz="2800" dirty="0"/>
          </a:p>
        </p:txBody>
      </p:sp>
    </p:spTree>
    <p:extLst>
      <p:ext uri="{BB962C8B-B14F-4D97-AF65-F5344CB8AC3E}">
        <p14:creationId xmlns:p14="http://schemas.microsoft.com/office/powerpoint/2010/main" val="359295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zh-CN" altLang="en-US" dirty="0"/>
              <a:t>认知与模式 </a:t>
            </a:r>
          </a:p>
        </p:txBody>
      </p:sp>
      <p:sp>
        <p:nvSpPr>
          <p:cNvPr id="276483" name="Rectangle 3"/>
          <p:cNvSpPr>
            <a:spLocks noGrp="1" noChangeArrowheads="1"/>
          </p:cNvSpPr>
          <p:nvPr>
            <p:ph type="body" idx="1"/>
          </p:nvPr>
        </p:nvSpPr>
        <p:spPr>
          <a:xfrm>
            <a:off x="304800" y="762000"/>
            <a:ext cx="8586787" cy="5791200"/>
          </a:xfrm>
        </p:spPr>
        <p:txBody>
          <a:bodyPr/>
          <a:lstStyle/>
          <a:p>
            <a:pPr>
              <a:lnSpc>
                <a:spcPct val="150000"/>
              </a:lnSpc>
            </a:pPr>
            <a:r>
              <a:rPr lang="zh-CN" altLang="en-US" sz="2800" dirty="0" smtClean="0"/>
              <a:t>脑科学，认知科学，认知机理</a:t>
            </a:r>
            <a:r>
              <a:rPr lang="en-US" altLang="zh-CN" sz="2800" dirty="0" smtClean="0"/>
              <a:t>——</a:t>
            </a:r>
            <a:r>
              <a:rPr lang="zh-CN" altLang="en-US" sz="2800" dirty="0" smtClean="0"/>
              <a:t>认知</a:t>
            </a:r>
            <a:r>
              <a:rPr lang="zh-CN" altLang="en-US" sz="2800" dirty="0"/>
              <a:t>是信息处理过程，是知觉、感知、表象、记忆、学习、思维、问题求解等有机联系着的过程</a:t>
            </a:r>
            <a:r>
              <a:rPr lang="zh-CN" altLang="en-US" sz="2800" dirty="0" smtClean="0"/>
              <a:t>。</a:t>
            </a:r>
            <a:endParaRPr lang="en-US" altLang="zh-CN" sz="2800" dirty="0" smtClean="0"/>
          </a:p>
          <a:p>
            <a:pPr>
              <a:lnSpc>
                <a:spcPct val="150000"/>
              </a:lnSpc>
            </a:pPr>
            <a:r>
              <a:rPr lang="zh-CN" altLang="en-US" sz="2800" dirty="0" smtClean="0"/>
              <a:t>知识</a:t>
            </a:r>
            <a:r>
              <a:rPr lang="zh-CN" altLang="en-US" sz="2800" dirty="0"/>
              <a:t>发现可以理解为在数据库和知识库的基础上通过一系列的分析处理来获取新知识实现认知的</a:t>
            </a:r>
            <a:r>
              <a:rPr lang="zh-CN" altLang="en-US" sz="2800" dirty="0" smtClean="0"/>
              <a:t>过程</a:t>
            </a:r>
            <a:endParaRPr lang="zh-CN" altLang="en-US" sz="28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3" name="Rectangle 3"/>
          <p:cNvSpPr>
            <a:spLocks noGrp="1" noChangeArrowheads="1"/>
          </p:cNvSpPr>
          <p:nvPr>
            <p:ph type="body" idx="1"/>
          </p:nvPr>
        </p:nvSpPr>
        <p:spPr/>
        <p:txBody>
          <a:bodyPr/>
          <a:lstStyle/>
          <a:p>
            <a:pPr algn="just">
              <a:lnSpc>
                <a:spcPct val="150000"/>
              </a:lnSpc>
            </a:pPr>
            <a:r>
              <a:rPr lang="zh-CN" altLang="en-US" sz="2800" dirty="0">
                <a:solidFill>
                  <a:srgbClr val="FF0000"/>
                </a:solidFill>
              </a:rPr>
              <a:t>表象：</a:t>
            </a:r>
            <a:r>
              <a:rPr lang="zh-CN" altLang="en-US" sz="2800" dirty="0"/>
              <a:t>表象是人脑在知觉的基础上形成的感性形象，是表象形象的变换加工和处理的过程</a:t>
            </a:r>
            <a:r>
              <a:rPr lang="zh-CN" altLang="en-US" sz="2800" dirty="0" smtClean="0"/>
              <a:t>。</a:t>
            </a:r>
            <a:endParaRPr lang="en-US" altLang="zh-CN" sz="2800" dirty="0" smtClean="0"/>
          </a:p>
          <a:p>
            <a:pPr algn="just">
              <a:lnSpc>
                <a:spcPct val="150000"/>
              </a:lnSpc>
            </a:pPr>
            <a:r>
              <a:rPr lang="en-US" altLang="zh-CN" sz="2800" dirty="0" smtClean="0"/>
              <a:t>1</a:t>
            </a:r>
            <a:r>
              <a:rPr lang="zh-CN" altLang="en-US" sz="2800" dirty="0" smtClean="0"/>
              <a:t>）认知</a:t>
            </a:r>
            <a:r>
              <a:rPr lang="zh-CN" altLang="en-US" sz="2800" dirty="0"/>
              <a:t>是表象基础上的心理过程，通过认知思维由归纳整理、分析综合形成对客观世界的</a:t>
            </a:r>
            <a:r>
              <a:rPr lang="zh-CN" altLang="en-US" sz="2800" dirty="0" smtClean="0"/>
              <a:t>认识</a:t>
            </a:r>
            <a:endParaRPr lang="en-US" altLang="zh-CN" sz="2800" dirty="0" smtClean="0"/>
          </a:p>
          <a:p>
            <a:pPr algn="just">
              <a:lnSpc>
                <a:spcPct val="150000"/>
              </a:lnSpc>
            </a:pPr>
            <a:r>
              <a:rPr lang="en-US" altLang="zh-CN" sz="2800" dirty="0" smtClean="0"/>
              <a:t>2</a:t>
            </a:r>
            <a:r>
              <a:rPr lang="zh-CN" altLang="en-US" sz="2800" dirty="0" smtClean="0"/>
              <a:t>）从</a:t>
            </a:r>
            <a:r>
              <a:rPr lang="zh-CN" altLang="en-US" sz="2800" dirty="0"/>
              <a:t>视觉心理学的角度来看，认知的过程可以看成是一个模式的操作过程，其中</a:t>
            </a:r>
            <a:r>
              <a:rPr lang="zh-CN" altLang="en-US" sz="2800" dirty="0" smtClean="0"/>
              <a:t>包括：</a:t>
            </a:r>
            <a:endParaRPr lang="en-US" altLang="zh-CN" sz="2800" dirty="0" smtClean="0"/>
          </a:p>
          <a:p>
            <a:pPr lvl="1" algn="just">
              <a:lnSpc>
                <a:spcPct val="150000"/>
              </a:lnSpc>
            </a:pPr>
            <a:r>
              <a:rPr lang="zh-CN" altLang="en-US" dirty="0" smtClean="0"/>
              <a:t>模式</a:t>
            </a:r>
            <a:r>
              <a:rPr lang="zh-CN" altLang="en-US" dirty="0"/>
              <a:t>的形成、模式的识别，模式的修正和基于模式的推理过程。</a:t>
            </a:r>
          </a:p>
        </p:txBody>
      </p:sp>
      <p:sp>
        <p:nvSpPr>
          <p:cNvPr id="4" name="Rectangle 2"/>
          <p:cNvSpPr>
            <a:spLocks noGrp="1" noChangeArrowheads="1"/>
          </p:cNvSpPr>
          <p:nvPr>
            <p:ph type="title"/>
          </p:nvPr>
        </p:nvSpPr>
        <p:spPr>
          <a:xfrm>
            <a:off x="762000" y="0"/>
            <a:ext cx="8229600" cy="533400"/>
          </a:xfrm>
        </p:spPr>
        <p:txBody>
          <a:bodyPr/>
          <a:lstStyle/>
          <a:p>
            <a:r>
              <a:rPr lang="zh-CN" altLang="en-US" dirty="0"/>
              <a:t>认知与模式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1" name="Rectangle 3"/>
          <p:cNvSpPr>
            <a:spLocks noGrp="1" noChangeArrowheads="1"/>
          </p:cNvSpPr>
          <p:nvPr>
            <p:ph type="body" idx="1"/>
          </p:nvPr>
        </p:nvSpPr>
        <p:spPr/>
        <p:txBody>
          <a:bodyPr/>
          <a:lstStyle/>
          <a:p>
            <a:pPr>
              <a:lnSpc>
                <a:spcPct val="150000"/>
              </a:lnSpc>
            </a:pPr>
            <a:r>
              <a:rPr lang="zh-CN" altLang="en-US" sz="2800" dirty="0" smtClean="0">
                <a:solidFill>
                  <a:srgbClr val="FF0000"/>
                </a:solidFill>
              </a:rPr>
              <a:t>意象</a:t>
            </a:r>
            <a:r>
              <a:rPr lang="zh-CN" altLang="en-US" sz="2800" dirty="0">
                <a:solidFill>
                  <a:srgbClr val="FF0000"/>
                </a:solidFill>
              </a:rPr>
              <a:t>：</a:t>
            </a:r>
            <a:r>
              <a:rPr lang="zh-CN" altLang="en-US" sz="2800" dirty="0"/>
              <a:t>意象是被思维主体认识和理解了的一部分</a:t>
            </a:r>
            <a:r>
              <a:rPr lang="zh-CN" altLang="en-US" sz="2800" dirty="0" smtClean="0"/>
              <a:t>表象</a:t>
            </a:r>
            <a:endParaRPr lang="en-US" altLang="zh-CN" sz="2800" dirty="0" smtClean="0"/>
          </a:p>
          <a:p>
            <a:pPr>
              <a:lnSpc>
                <a:spcPct val="150000"/>
              </a:lnSpc>
            </a:pPr>
            <a:r>
              <a:rPr lang="zh-CN" altLang="en-US" sz="2800" dirty="0" smtClean="0"/>
              <a:t>人们</a:t>
            </a:r>
            <a:r>
              <a:rPr lang="zh-CN" altLang="en-US" sz="2800" dirty="0"/>
              <a:t>所记忆的表象不可能被思维主体全部理解，当思维主体对某一客观事物形象的内在属性或本质有所了解时表象就转化为</a:t>
            </a:r>
            <a:r>
              <a:rPr lang="zh-CN" altLang="en-US" sz="2800" dirty="0" smtClean="0"/>
              <a:t>意象</a:t>
            </a:r>
            <a:endParaRPr lang="en-US" altLang="zh-CN" sz="2800" dirty="0" smtClean="0"/>
          </a:p>
          <a:p>
            <a:pPr>
              <a:lnSpc>
                <a:spcPct val="150000"/>
              </a:lnSpc>
            </a:pPr>
            <a:r>
              <a:rPr lang="zh-CN" altLang="en-US" sz="2800" dirty="0" smtClean="0"/>
              <a:t>意象</a:t>
            </a:r>
            <a:r>
              <a:rPr lang="zh-CN" altLang="en-US" sz="2800" dirty="0"/>
              <a:t>是形象描述与形象思维创造的基本思维，是由表象概括而成的理性形象，是事物的表象与主体对其深层理解的辨证统一。</a:t>
            </a:r>
          </a:p>
        </p:txBody>
      </p:sp>
      <p:sp>
        <p:nvSpPr>
          <p:cNvPr id="4" name="Rectangle 2"/>
          <p:cNvSpPr>
            <a:spLocks noGrp="1" noChangeArrowheads="1"/>
          </p:cNvSpPr>
          <p:nvPr>
            <p:ph type="title"/>
          </p:nvPr>
        </p:nvSpPr>
        <p:spPr>
          <a:xfrm>
            <a:off x="762000" y="0"/>
            <a:ext cx="8229600" cy="533400"/>
          </a:xfrm>
        </p:spPr>
        <p:txBody>
          <a:bodyPr/>
          <a:lstStyle/>
          <a:p>
            <a:r>
              <a:rPr lang="zh-CN" altLang="en-US" dirty="0"/>
              <a:t>认知与模式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5" name="Rectangle 3"/>
          <p:cNvSpPr>
            <a:spLocks noGrp="1" noChangeArrowheads="1"/>
          </p:cNvSpPr>
          <p:nvPr>
            <p:ph type="body" idx="1"/>
          </p:nvPr>
        </p:nvSpPr>
        <p:spPr/>
        <p:txBody>
          <a:bodyPr/>
          <a:lstStyle/>
          <a:p>
            <a:pPr algn="just">
              <a:lnSpc>
                <a:spcPct val="150000"/>
              </a:lnSpc>
            </a:pPr>
            <a:r>
              <a:rPr lang="zh-CN" altLang="en-US" sz="2800" dirty="0">
                <a:solidFill>
                  <a:srgbClr val="FF0000"/>
                </a:solidFill>
              </a:rPr>
              <a:t>意象</a:t>
            </a:r>
            <a:r>
              <a:rPr lang="zh-CN" altLang="en-US" sz="2800" dirty="0" smtClean="0">
                <a:solidFill>
                  <a:srgbClr val="FF0000"/>
                </a:solidFill>
              </a:rPr>
              <a:t>单元：</a:t>
            </a:r>
            <a:r>
              <a:rPr lang="zh-CN" altLang="en-US" sz="2800" dirty="0" smtClean="0"/>
              <a:t>构成</a:t>
            </a:r>
            <a:r>
              <a:rPr lang="zh-CN" altLang="en-US" sz="2800" dirty="0"/>
              <a:t>意象且不能被分解的，可完成基本的表象显现的最小单位是意象单元</a:t>
            </a:r>
            <a:r>
              <a:rPr lang="zh-CN" altLang="en-US" sz="2800" dirty="0" smtClean="0"/>
              <a:t>。</a:t>
            </a:r>
            <a:endParaRPr lang="en-US" altLang="zh-CN" sz="2800" dirty="0" smtClean="0"/>
          </a:p>
          <a:p>
            <a:pPr algn="just">
              <a:lnSpc>
                <a:spcPct val="150000"/>
              </a:lnSpc>
            </a:pPr>
            <a:r>
              <a:rPr lang="en-US" altLang="zh-CN" sz="2800" dirty="0" smtClean="0"/>
              <a:t>1</a:t>
            </a:r>
            <a:r>
              <a:rPr lang="zh-CN" altLang="en-US" sz="2800" dirty="0" smtClean="0"/>
              <a:t>）意象</a:t>
            </a:r>
            <a:r>
              <a:rPr lang="zh-CN" altLang="en-US" sz="2800" dirty="0"/>
              <a:t>单元</a:t>
            </a:r>
            <a:r>
              <a:rPr lang="zh-CN" altLang="en-US" sz="2800" dirty="0" smtClean="0"/>
              <a:t>是思维</a:t>
            </a:r>
            <a:r>
              <a:rPr lang="zh-CN" altLang="en-US" sz="2800" dirty="0"/>
              <a:t>的细胞</a:t>
            </a:r>
            <a:r>
              <a:rPr lang="zh-CN" altLang="en-US" sz="2800" dirty="0" smtClean="0"/>
              <a:t>。</a:t>
            </a:r>
            <a:endParaRPr lang="en-US" altLang="zh-CN" sz="2800" dirty="0" smtClean="0"/>
          </a:p>
          <a:p>
            <a:pPr algn="just">
              <a:lnSpc>
                <a:spcPct val="150000"/>
              </a:lnSpc>
            </a:pPr>
            <a:r>
              <a:rPr lang="en-US" altLang="zh-CN" sz="2800" dirty="0" smtClean="0"/>
              <a:t>2</a:t>
            </a:r>
            <a:r>
              <a:rPr lang="zh-CN" altLang="en-US" sz="2800" dirty="0" smtClean="0"/>
              <a:t>）思维</a:t>
            </a:r>
            <a:r>
              <a:rPr lang="zh-CN" altLang="en-US" sz="2800" dirty="0"/>
              <a:t>具有形象的分解与形象的组合两种相辅相成的思维活动</a:t>
            </a:r>
            <a:r>
              <a:rPr lang="zh-CN" altLang="en-US" sz="2800" dirty="0" smtClean="0"/>
              <a:t>。</a:t>
            </a:r>
            <a:endParaRPr lang="en-US" altLang="zh-CN" sz="2800" dirty="0" smtClean="0"/>
          </a:p>
          <a:p>
            <a:pPr algn="just">
              <a:lnSpc>
                <a:spcPct val="150000"/>
              </a:lnSpc>
            </a:pPr>
            <a:r>
              <a:rPr lang="en-US" altLang="zh-CN" sz="2800" dirty="0" smtClean="0"/>
              <a:t>3</a:t>
            </a:r>
            <a:r>
              <a:rPr lang="zh-CN" altLang="en-US" sz="2800" dirty="0" smtClean="0"/>
              <a:t>）意象</a:t>
            </a:r>
            <a:r>
              <a:rPr lang="zh-CN" altLang="en-US" sz="2800" dirty="0"/>
              <a:t>系统由两个以上的意象单元组合而成的具有特定功能的意象综合体</a:t>
            </a:r>
            <a:r>
              <a:rPr lang="zh-CN" altLang="en-US" sz="2800" dirty="0" smtClean="0"/>
              <a:t>。</a:t>
            </a:r>
            <a:endParaRPr lang="en-US" altLang="zh-CN" sz="2800" dirty="0" smtClean="0"/>
          </a:p>
          <a:p>
            <a:pPr algn="just">
              <a:lnSpc>
                <a:spcPct val="150000"/>
              </a:lnSpc>
            </a:pPr>
            <a:r>
              <a:rPr lang="en-US" altLang="zh-CN" sz="2800" dirty="0" smtClean="0"/>
              <a:t>4</a:t>
            </a:r>
            <a:r>
              <a:rPr lang="zh-CN" altLang="en-US" sz="2800" dirty="0" smtClean="0"/>
              <a:t>）意象</a:t>
            </a:r>
            <a:r>
              <a:rPr lang="zh-CN" altLang="en-US" sz="2800" dirty="0"/>
              <a:t>结构是指意象系统各子系统和单个意象的具体组合形式。 </a:t>
            </a:r>
          </a:p>
        </p:txBody>
      </p:sp>
      <p:sp>
        <p:nvSpPr>
          <p:cNvPr id="4" name="Rectangle 2"/>
          <p:cNvSpPr>
            <a:spLocks noGrp="1" noChangeArrowheads="1"/>
          </p:cNvSpPr>
          <p:nvPr>
            <p:ph type="title"/>
          </p:nvPr>
        </p:nvSpPr>
        <p:spPr>
          <a:xfrm>
            <a:off x="762000" y="0"/>
            <a:ext cx="8229600" cy="533400"/>
          </a:xfrm>
        </p:spPr>
        <p:txBody>
          <a:bodyPr/>
          <a:lstStyle/>
          <a:p>
            <a:r>
              <a:rPr lang="zh-CN" altLang="en-US" dirty="0"/>
              <a:t>认知与模式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zh-CN" altLang="en-US"/>
              <a:t>认知与模式 </a:t>
            </a:r>
          </a:p>
        </p:txBody>
      </p:sp>
      <p:sp>
        <p:nvSpPr>
          <p:cNvPr id="414723" name="Rectangle 3"/>
          <p:cNvSpPr>
            <a:spLocks noGrp="1" noChangeArrowheads="1"/>
          </p:cNvSpPr>
          <p:nvPr>
            <p:ph type="body" idx="1"/>
          </p:nvPr>
        </p:nvSpPr>
        <p:spPr>
          <a:xfrm>
            <a:off x="306388" y="914400"/>
            <a:ext cx="8586787" cy="5791200"/>
          </a:xfrm>
        </p:spPr>
        <p:txBody>
          <a:bodyPr/>
          <a:lstStyle/>
          <a:p>
            <a:pPr>
              <a:lnSpc>
                <a:spcPct val="150000"/>
              </a:lnSpc>
            </a:pPr>
            <a:r>
              <a:rPr lang="zh-CN" altLang="en-US" sz="2800" dirty="0" smtClean="0"/>
              <a:t>知识</a:t>
            </a:r>
            <a:r>
              <a:rPr lang="zh-CN" altLang="en-US" sz="2800" dirty="0"/>
              <a:t>发现中的</a:t>
            </a:r>
            <a:r>
              <a:rPr lang="zh-CN" altLang="en-US" sz="2800" dirty="0" smtClean="0"/>
              <a:t>知识表达与操作具有类似方式</a:t>
            </a:r>
            <a:endParaRPr lang="en-US" altLang="zh-CN" sz="2800" dirty="0" smtClean="0"/>
          </a:p>
          <a:p>
            <a:pPr>
              <a:lnSpc>
                <a:spcPct val="150000"/>
              </a:lnSpc>
            </a:pPr>
            <a:r>
              <a:rPr lang="zh-CN" altLang="en-US" sz="2800" dirty="0" smtClean="0"/>
              <a:t>思维过程，同</a:t>
            </a:r>
            <a:r>
              <a:rPr lang="zh-CN" altLang="en-US" sz="2800" dirty="0"/>
              <a:t>知识发现算法具有较好的</a:t>
            </a:r>
            <a:r>
              <a:rPr lang="zh-CN" altLang="en-US" sz="2800" dirty="0" smtClean="0"/>
              <a:t>对应</a:t>
            </a:r>
            <a:endParaRPr lang="en-US" altLang="zh-CN" sz="2800" dirty="0"/>
          </a:p>
          <a:p>
            <a:pPr>
              <a:lnSpc>
                <a:spcPct val="150000"/>
              </a:lnSpc>
            </a:pPr>
            <a:r>
              <a:rPr lang="zh-CN" altLang="en-US" sz="2800" dirty="0" smtClean="0"/>
              <a:t>因而，知识</a:t>
            </a:r>
            <a:r>
              <a:rPr lang="zh-CN" altLang="en-US" sz="2800" dirty="0"/>
              <a:t>发现过程同人类的认知过程有着很好的对应关系。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 y="1222374"/>
            <a:ext cx="8610600" cy="4865688"/>
          </a:xfrm>
          <a:prstGeom prst="rect">
            <a:avLst/>
          </a:prstGeom>
          <a:noFill/>
          <a:extLst>
            <a:ext uri="{909E8E84-426E-40DD-AFC4-6F175D3DCCD1}">
              <a14:hiddenFill xmlns:a14="http://schemas.microsoft.com/office/drawing/2010/main">
                <a:solidFill>
                  <a:srgbClr val="FFFFFF"/>
                </a:solidFill>
              </a14:hiddenFill>
            </a:ext>
          </a:extLst>
        </p:spPr>
      </p:pic>
      <p:sp>
        <p:nvSpPr>
          <p:cNvPr id="277508" name="Text Box 4"/>
          <p:cNvSpPr txBox="1">
            <a:spLocks noChangeArrowheads="1"/>
          </p:cNvSpPr>
          <p:nvPr/>
        </p:nvSpPr>
        <p:spPr bwMode="auto">
          <a:xfrm>
            <a:off x="2590800" y="5791200"/>
            <a:ext cx="5373688" cy="29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b="1" dirty="0"/>
              <a:t>基于</a:t>
            </a:r>
            <a:r>
              <a:rPr lang="zh-CN" altLang="en-US" sz="2000" b="1" dirty="0" smtClean="0"/>
              <a:t>模式的</a:t>
            </a:r>
            <a:r>
              <a:rPr lang="zh-CN" altLang="en-US" sz="2000" b="1" dirty="0" smtClean="0">
                <a:latin typeface="Times New Roman" panose="02020603050405020304" pitchFamily="18" charset="0"/>
              </a:rPr>
              <a:t>认知信息加工</a:t>
            </a:r>
            <a:r>
              <a:rPr lang="zh-CN" altLang="en-US" sz="2000" b="1" dirty="0">
                <a:latin typeface="Times New Roman" panose="02020603050405020304" pitchFamily="18" charset="0"/>
              </a:rPr>
              <a:t>过程</a:t>
            </a:r>
          </a:p>
          <a:p>
            <a:pPr eaLnBrk="0" hangingPunct="0"/>
            <a:endParaRPr lang="en-US" altLang="zh-CN" sz="2000" b="1" dirty="0">
              <a:latin typeface="Times New Roman" panose="02020603050405020304" pitchFamily="18" charset="0"/>
            </a:endParaRPr>
          </a:p>
        </p:txBody>
      </p:sp>
      <p:sp>
        <p:nvSpPr>
          <p:cNvPr id="277510" name="Rectangle 6"/>
          <p:cNvSpPr>
            <a:spLocks noChangeArrowheads="1"/>
          </p:cNvSpPr>
          <p:nvPr/>
        </p:nvSpPr>
        <p:spPr bwMode="auto">
          <a:xfrm>
            <a:off x="0" y="2044700"/>
            <a:ext cx="91440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304800">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indent="304800" eaLnBrk="0" hangingPunct="0">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indent="304800" eaLnBrk="0" hangingPunct="0">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indent="304800" eaLnBrk="0" hangingPunct="0">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indent="304800" eaLnBrk="0" hangingPunct="0">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indent="304800" eaLnBrk="0" hangingPunct="0">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indent="304800" eaLnBrk="0" hangingPunct="0">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indent="304800" eaLnBrk="0" hangingPunct="0">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indent="304800" eaLnBrk="0" hangingPunct="0">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indent="304800" eaLnBrk="0" hangingPunct="0">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indent="304800" algn="l" eaLnBrk="0" hangingPunct="0">
              <a:spcBef>
                <a:spcPct val="0"/>
              </a:spcBef>
              <a:buClrTx/>
              <a:buSzTx/>
              <a:buFontTx/>
              <a:buNone/>
            </a:pPr>
            <a:endParaRPr lang="en-US" altLang="zh-CN" sz="2400">
              <a:latin typeface="Times New Roman" panose="02020603050405020304" pitchFamily="18" charset="0"/>
            </a:endParaRPr>
          </a:p>
        </p:txBody>
      </p:sp>
      <p:sp>
        <p:nvSpPr>
          <p:cNvPr id="277511" name="Rectangle 7"/>
          <p:cNvSpPr>
            <a:spLocks noChangeArrowheads="1"/>
          </p:cNvSpPr>
          <p:nvPr/>
        </p:nvSpPr>
        <p:spPr bwMode="auto">
          <a:xfrm>
            <a:off x="0" y="2684463"/>
            <a:ext cx="91440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algn="l" eaLnBrk="0" hangingPunct="0">
              <a:spcBef>
                <a:spcPct val="0"/>
              </a:spcBef>
              <a:buClrTx/>
              <a:buSzTx/>
              <a:buFontTx/>
              <a:buNone/>
            </a:pPr>
            <a:endParaRPr lang="en-US" altLang="zh-CN" sz="2400">
              <a:latin typeface="Times New Roman" panose="02020603050405020304" pitchFamily="18" charset="0"/>
            </a:endParaRPr>
          </a:p>
        </p:txBody>
      </p:sp>
      <p:sp>
        <p:nvSpPr>
          <p:cNvPr id="277512" name="Rectangle 8"/>
          <p:cNvSpPr>
            <a:spLocks noChangeArrowheads="1"/>
          </p:cNvSpPr>
          <p:nvPr/>
        </p:nvSpPr>
        <p:spPr bwMode="auto">
          <a:xfrm>
            <a:off x="0" y="2430463"/>
            <a:ext cx="914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ClrTx/>
              <a:buSzTx/>
              <a:buFontTx/>
              <a:buNone/>
            </a:pPr>
            <a:r>
              <a:rPr lang="en-US" altLang="zh-CN" sz="1200">
                <a:latin typeface="Times New Roman" panose="02020603050405020304" pitchFamily="18" charset="0"/>
              </a:rPr>
              <a:t> </a:t>
            </a:r>
            <a:endParaRPr lang="en-US" altLang="zh-CN" sz="1100">
              <a:latin typeface="Times New Roman" panose="02020603050405020304" pitchFamily="18" charset="0"/>
            </a:endParaRPr>
          </a:p>
          <a:p>
            <a:pPr eaLnBrk="0" hangingPunct="0">
              <a:spcBef>
                <a:spcPct val="0"/>
              </a:spcBef>
              <a:buClrTx/>
              <a:buSzTx/>
              <a:buFontTx/>
              <a:buNone/>
            </a:pPr>
            <a:r>
              <a:rPr lang="en-US" altLang="zh-CN" sz="1200">
                <a:latin typeface="Times New Roman" panose="02020603050405020304" pitchFamily="18" charset="0"/>
              </a:rPr>
              <a:t> </a:t>
            </a:r>
            <a:endParaRPr lang="en-US" altLang="zh-CN" sz="1000">
              <a:latin typeface="Times New Roman" panose="02020603050405020304" pitchFamily="18" charset="0"/>
            </a:endParaRPr>
          </a:p>
          <a:p>
            <a:pPr algn="l" eaLnBrk="0" hangingPunct="0">
              <a:spcBef>
                <a:spcPct val="0"/>
              </a:spcBef>
              <a:buClrTx/>
              <a:buSzTx/>
              <a:buFontTx/>
              <a:buNone/>
            </a:pPr>
            <a:endParaRPr lang="en-US" altLang="zh-CN" sz="2400">
              <a:latin typeface="Times New Roman" panose="02020603050405020304" pitchFamily="18" charset="0"/>
            </a:endParaRPr>
          </a:p>
        </p:txBody>
      </p:sp>
      <p:sp>
        <p:nvSpPr>
          <p:cNvPr id="2" name="标题 1"/>
          <p:cNvSpPr>
            <a:spLocks noGrp="1"/>
          </p:cNvSpPr>
          <p:nvPr>
            <p:ph type="title"/>
          </p:nvPr>
        </p:nvSpPr>
        <p:spPr/>
        <p:txBody>
          <a:bodyPr/>
          <a:lstStyle/>
          <a:p>
            <a:endParaRPr lang="zh-CN" altLang="en-US"/>
          </a:p>
        </p:txBody>
      </p:sp>
      <p:sp>
        <p:nvSpPr>
          <p:cNvPr id="10" name="Rectangle 2"/>
          <p:cNvSpPr txBox="1">
            <a:spLocks noChangeArrowheads="1"/>
          </p:cNvSpPr>
          <p:nvPr/>
        </p:nvSpPr>
        <p:spPr bwMode="auto">
          <a:xfrm>
            <a:off x="914400" y="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mtClean="0"/>
              <a:t>认知与知识发现</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050"/>
          <p:cNvSpPr>
            <a:spLocks noGrp="1" noChangeArrowheads="1"/>
          </p:cNvSpPr>
          <p:nvPr>
            <p:ph type="subTitle" idx="1"/>
          </p:nvPr>
        </p:nvSpPr>
        <p:spPr>
          <a:xfrm>
            <a:off x="1524000" y="5486400"/>
            <a:ext cx="6400800" cy="625475"/>
          </a:xfrm>
        </p:spPr>
        <p:txBody>
          <a:bodyPr/>
          <a:lstStyle/>
          <a:p>
            <a:r>
              <a:rPr lang="zh-CN" altLang="en-US" sz="2400" dirty="0"/>
              <a:t>认知与知识发现的相似性 </a:t>
            </a:r>
          </a:p>
        </p:txBody>
      </p:sp>
      <p:graphicFrame>
        <p:nvGraphicFramePr>
          <p:cNvPr id="395268" name="Object 2052"/>
          <p:cNvGraphicFramePr>
            <a:graphicFrameLocks noChangeAspect="1"/>
          </p:cNvGraphicFramePr>
          <p:nvPr/>
        </p:nvGraphicFramePr>
        <p:xfrm>
          <a:off x="539750" y="1196975"/>
          <a:ext cx="7488238" cy="4225925"/>
        </p:xfrm>
        <a:graphic>
          <a:graphicData uri="http://schemas.openxmlformats.org/presentationml/2006/ole">
            <mc:AlternateContent xmlns:mc="http://schemas.openxmlformats.org/markup-compatibility/2006">
              <mc:Choice xmlns:v="urn:schemas-microsoft-com:vml" Requires="v">
                <p:oleObj spid="_x0000_s3136" name="Visio" r:id="rId3" imgW="5680710" imgH="3195320" progId="Visio.Drawing.6">
                  <p:embed/>
                </p:oleObj>
              </mc:Choice>
              <mc:Fallback>
                <p:oleObj name="Visio" r:id="rId3" imgW="5680710" imgH="3195320" progId="Visio.Drawing.6">
                  <p:embed/>
                  <p:pic>
                    <p:nvPicPr>
                      <p:cNvPr id="0" name="图片 3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196975"/>
                        <a:ext cx="7488238"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
          <p:cNvSpPr txBox="1">
            <a:spLocks noChangeArrowheads="1"/>
          </p:cNvSpPr>
          <p:nvPr/>
        </p:nvSpPr>
        <p:spPr bwMode="auto">
          <a:xfrm>
            <a:off x="762000" y="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mtClean="0"/>
              <a:t>认知与知识发现</a:t>
            </a:r>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zh-CN" altLang="en-US"/>
              <a:t>模式定义</a:t>
            </a:r>
          </a:p>
        </p:txBody>
      </p:sp>
      <p:sp>
        <p:nvSpPr>
          <p:cNvPr id="282627" name="Rectangle 3"/>
          <p:cNvSpPr>
            <a:spLocks noGrp="1" noChangeArrowheads="1"/>
          </p:cNvSpPr>
          <p:nvPr>
            <p:ph type="body" idx="1"/>
          </p:nvPr>
        </p:nvSpPr>
        <p:spPr/>
        <p:txBody>
          <a:bodyPr/>
          <a:lstStyle/>
          <a:p>
            <a:pPr>
              <a:lnSpc>
                <a:spcPct val="150000"/>
              </a:lnSpc>
            </a:pPr>
            <a:r>
              <a:rPr lang="zh-CN" altLang="en-US" sz="2800" dirty="0" smtClean="0"/>
              <a:t>定义</a:t>
            </a:r>
            <a:r>
              <a:rPr lang="en-US" altLang="zh-CN" sz="2800" dirty="0" smtClean="0"/>
              <a:t>1 </a:t>
            </a:r>
            <a:r>
              <a:rPr lang="zh-CN" altLang="en-US" sz="2800" dirty="0" smtClean="0"/>
              <a:t>模式</a:t>
            </a:r>
            <a:r>
              <a:rPr lang="zh-CN" altLang="en-US" sz="2800" dirty="0"/>
              <a:t>（</a:t>
            </a:r>
            <a:r>
              <a:rPr lang="en-US" altLang="zh-CN" sz="2800" dirty="0"/>
              <a:t>Pattern</a:t>
            </a:r>
            <a:r>
              <a:rPr lang="zh-CN" altLang="en-US" sz="2800" dirty="0" smtClean="0"/>
              <a:t>）</a:t>
            </a:r>
            <a:endParaRPr lang="en-US" altLang="zh-CN" sz="2800" dirty="0" smtClean="0"/>
          </a:p>
          <a:p>
            <a:pPr lvl="1">
              <a:lnSpc>
                <a:spcPct val="150000"/>
              </a:lnSpc>
            </a:pPr>
            <a:r>
              <a:rPr lang="zh-CN" altLang="en-US" sz="2400" dirty="0" smtClean="0"/>
              <a:t>知识</a:t>
            </a:r>
            <a:r>
              <a:rPr lang="zh-CN" altLang="en-US" sz="2400" dirty="0"/>
              <a:t>发现过程中的一种知识表征方式，是具体或抽象的客观对象</a:t>
            </a:r>
            <a:r>
              <a:rPr lang="zh-CN" altLang="en-US" sz="2400" dirty="0" smtClean="0"/>
              <a:t>的属性与行为的量化</a:t>
            </a:r>
            <a:r>
              <a:rPr lang="zh-CN" altLang="en-US" sz="2400" dirty="0"/>
              <a:t>描述，是知识发现过程中的基本运算单元</a:t>
            </a:r>
            <a:r>
              <a:rPr lang="zh-CN" altLang="en-US" sz="2400" dirty="0" smtClean="0"/>
              <a:t>。</a:t>
            </a:r>
            <a:endParaRPr lang="en-US" altLang="zh-CN" sz="2400" dirty="0" smtClean="0"/>
          </a:p>
          <a:p>
            <a:pPr>
              <a:lnSpc>
                <a:spcPct val="150000"/>
              </a:lnSpc>
            </a:pPr>
            <a:r>
              <a:rPr lang="zh-CN" altLang="en-US" sz="2800" dirty="0" smtClean="0"/>
              <a:t>模式</a:t>
            </a:r>
            <a:r>
              <a:rPr lang="zh-CN" altLang="en-US" sz="2800" dirty="0"/>
              <a:t>参与知识的发现过程并表征所获得的</a:t>
            </a:r>
            <a:r>
              <a:rPr lang="zh-CN" altLang="en-US" sz="2800" dirty="0" smtClean="0"/>
              <a:t>知识</a:t>
            </a:r>
            <a:r>
              <a:rPr lang="zh-CN" altLang="en-US" sz="2800" dirty="0"/>
              <a:t>；</a:t>
            </a:r>
            <a:r>
              <a:rPr lang="zh-CN" altLang="en-US" sz="2800" dirty="0" smtClean="0"/>
              <a:t>模式</a:t>
            </a:r>
            <a:r>
              <a:rPr lang="zh-CN" altLang="en-US" sz="2800" dirty="0"/>
              <a:t>定义为知识表示的一种</a:t>
            </a:r>
            <a:r>
              <a:rPr lang="zh-CN" altLang="en-US" sz="2800" dirty="0" smtClean="0"/>
              <a:t>方式。</a:t>
            </a:r>
            <a:endParaRPr lang="en-US" altLang="zh-CN" sz="2800" dirty="0"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zh-CN" altLang="en-US"/>
              <a:t>模式定义</a:t>
            </a:r>
          </a:p>
        </p:txBody>
      </p:sp>
      <p:sp>
        <p:nvSpPr>
          <p:cNvPr id="282627" name="Rectangle 3"/>
          <p:cNvSpPr>
            <a:spLocks noGrp="1" noChangeArrowheads="1"/>
          </p:cNvSpPr>
          <p:nvPr>
            <p:ph type="body" idx="1"/>
          </p:nvPr>
        </p:nvSpPr>
        <p:spPr/>
        <p:txBody>
          <a:bodyPr/>
          <a:lstStyle/>
          <a:p>
            <a:pPr>
              <a:lnSpc>
                <a:spcPct val="150000"/>
              </a:lnSpc>
            </a:pPr>
            <a:r>
              <a:rPr lang="zh-CN" altLang="en-US" sz="2800" dirty="0" smtClean="0"/>
              <a:t>模式</a:t>
            </a:r>
            <a:r>
              <a:rPr lang="zh-CN" altLang="en-US" sz="2800" dirty="0"/>
              <a:t>本身可以表示复杂的知识结构，通过模式的映射或组合可以表示不同抽象级的</a:t>
            </a:r>
            <a:r>
              <a:rPr lang="zh-CN" altLang="en-US" sz="2800" dirty="0" smtClean="0"/>
              <a:t>知识</a:t>
            </a:r>
            <a:endParaRPr lang="en-US" altLang="zh-CN" sz="2800" dirty="0" smtClean="0"/>
          </a:p>
          <a:p>
            <a:pPr>
              <a:lnSpc>
                <a:spcPct val="150000"/>
              </a:lnSpc>
            </a:pPr>
            <a:endParaRPr lang="en-US" altLang="zh-CN" sz="2800" dirty="0" smtClean="0"/>
          </a:p>
          <a:p>
            <a:pPr>
              <a:lnSpc>
                <a:spcPct val="150000"/>
              </a:lnSpc>
            </a:pPr>
            <a:r>
              <a:rPr lang="zh-CN" altLang="en-US" sz="2800" dirty="0" smtClean="0"/>
              <a:t>同时，模式</a:t>
            </a:r>
            <a:r>
              <a:rPr lang="zh-CN" altLang="en-US" sz="2800" dirty="0"/>
              <a:t>的可变性适于表达知识的多样性，如同在人工智能中同一种知识可以分别用产生式规则、框架和语义网络等多种知识表示方式进行</a:t>
            </a:r>
            <a:r>
              <a:rPr lang="zh-CN" altLang="en-US" sz="2800" dirty="0" smtClean="0"/>
              <a:t>表征  </a:t>
            </a:r>
            <a:endParaRPr lang="zh-CN" altLang="en-US" sz="2800" dirty="0"/>
          </a:p>
        </p:txBody>
      </p:sp>
    </p:spTree>
    <p:extLst>
      <p:ext uri="{BB962C8B-B14F-4D97-AF65-F5344CB8AC3E}">
        <p14:creationId xmlns:p14="http://schemas.microsoft.com/office/powerpoint/2010/main" val="377418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609600" y="-76200"/>
            <a:ext cx="7793037" cy="685800"/>
          </a:xfrm>
        </p:spPr>
        <p:txBody>
          <a:bodyPr/>
          <a:lstStyle/>
          <a:p>
            <a:r>
              <a:rPr lang="zh-CN" altLang="en-US" dirty="0">
                <a:latin typeface="宋体" panose="02010600030101010101" pitchFamily="2" charset="-122"/>
                <a:ea typeface="宋体" panose="02010600030101010101" pitchFamily="2" charset="-122"/>
              </a:rPr>
              <a:t>气象数据</a:t>
            </a:r>
            <a:endParaRPr lang="zh-CN" altLang="en-US" dirty="0"/>
          </a:p>
        </p:txBody>
      </p:sp>
      <p:sp>
        <p:nvSpPr>
          <p:cNvPr id="223235" name="Rectangle 3"/>
          <p:cNvSpPr>
            <a:spLocks noGrp="1" noChangeArrowheads="1"/>
          </p:cNvSpPr>
          <p:nvPr>
            <p:ph type="body" idx="1"/>
          </p:nvPr>
        </p:nvSpPr>
        <p:spPr>
          <a:xfrm>
            <a:off x="271780" y="609600"/>
            <a:ext cx="8796020" cy="5867400"/>
          </a:xfrm>
        </p:spPr>
        <p:txBody>
          <a:bodyPr/>
          <a:lstStyle/>
          <a:p>
            <a:pPr>
              <a:lnSpc>
                <a:spcPct val="150000"/>
              </a:lnSpc>
              <a:buFont typeface="Wingdings" panose="05000000000000000000" pitchFamily="2" charset="2"/>
              <a:buChar char="u"/>
            </a:pPr>
            <a:r>
              <a:rPr lang="en-US" altLang="zh-CN" sz="2800" dirty="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气象</a:t>
            </a:r>
            <a:r>
              <a:rPr lang="zh-CN" altLang="en-US" sz="2800" dirty="0">
                <a:latin typeface="宋体" panose="02010600030101010101" pitchFamily="2" charset="-122"/>
                <a:ea typeface="宋体" panose="02010600030101010101" pitchFamily="2" charset="-122"/>
              </a:rPr>
              <a:t>数据的</a:t>
            </a:r>
            <a:r>
              <a:rPr lang="zh-CN" altLang="en-US" sz="2800" dirty="0" smtClean="0">
                <a:latin typeface="宋体" panose="02010600030101010101" pitchFamily="2" charset="-122"/>
                <a:ea typeface="宋体" panose="02010600030101010101" pitchFamily="2" charset="-122"/>
              </a:rPr>
              <a:t>特点：</a:t>
            </a:r>
            <a:endParaRPr lang="en-US" altLang="zh-CN" sz="2800" dirty="0" smtClean="0">
              <a:latin typeface="宋体" panose="02010600030101010101" pitchFamily="2" charset="-122"/>
              <a:ea typeface="宋体" panose="02010600030101010101" pitchFamily="2" charset="-122"/>
            </a:endParaRPr>
          </a:p>
          <a:p>
            <a:pPr marL="457200" lvl="1" indent="0">
              <a:lnSpc>
                <a:spcPct val="150000"/>
              </a:lnSpc>
              <a:buNone/>
            </a:pP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数据</a:t>
            </a:r>
            <a:r>
              <a:rPr lang="zh-CN" altLang="en-US" sz="2400" dirty="0">
                <a:latin typeface="宋体" panose="02010600030101010101" pitchFamily="2" charset="-122"/>
                <a:ea typeface="宋体" panose="02010600030101010101" pitchFamily="2" charset="-122"/>
              </a:rPr>
              <a:t>量大、数据类型复杂并具有时空变化</a:t>
            </a:r>
            <a:r>
              <a:rPr lang="zh-CN" altLang="en-US" sz="2400" dirty="0" smtClean="0">
                <a:latin typeface="宋体" panose="02010600030101010101" pitchFamily="2" charset="-122"/>
                <a:ea typeface="宋体" panose="02010600030101010101" pitchFamily="2" charset="-122"/>
              </a:rPr>
              <a:t>特征</a:t>
            </a:r>
            <a:endParaRPr lang="en-US" altLang="zh-CN" sz="2400" dirty="0" smtClean="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u"/>
            </a:pPr>
            <a:r>
              <a:rPr lang="en-US" altLang="zh-CN" sz="2800" dirty="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数据分析没有明确方法：</a:t>
            </a:r>
            <a:endParaRPr lang="en-US" altLang="zh-CN" sz="2800" dirty="0" smtClean="0">
              <a:latin typeface="宋体" panose="02010600030101010101" pitchFamily="2" charset="-122"/>
              <a:ea typeface="宋体" panose="02010600030101010101" pitchFamily="2" charset="-122"/>
            </a:endParaRPr>
          </a:p>
          <a:p>
            <a:pPr marL="457200" lvl="1" indent="0">
              <a:lnSpc>
                <a:spcPct val="150000"/>
              </a:lnSpc>
              <a:buNone/>
            </a:pP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传统的分析方法都进行过研究</a:t>
            </a:r>
            <a:endParaRPr lang="en-US" altLang="zh-CN" sz="2400" dirty="0" smtClean="0">
              <a:latin typeface="宋体" panose="02010600030101010101" pitchFamily="2" charset="-122"/>
              <a:ea typeface="宋体" panose="02010600030101010101" pitchFamily="2" charset="-122"/>
            </a:endParaRPr>
          </a:p>
          <a:p>
            <a:pPr marL="457200" lvl="1" indent="0">
              <a:lnSpc>
                <a:spcPct val="150000"/>
              </a:lnSpc>
              <a:buNone/>
            </a:pPr>
            <a:r>
              <a:rPr lang="en-US" altLang="zh-CN"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数据挖掘</a:t>
            </a:r>
            <a:r>
              <a:rPr lang="zh-CN" altLang="en-US" sz="2400" dirty="0" smtClean="0">
                <a:latin typeface="宋体" panose="02010600030101010101" pitchFamily="2" charset="-122"/>
                <a:ea typeface="宋体" panose="02010600030101010101" pitchFamily="2" charset="-122"/>
              </a:rPr>
              <a:t>方法</a:t>
            </a:r>
            <a:endParaRPr lang="en-US" altLang="zh-CN" sz="2400" dirty="0" smtClean="0">
              <a:latin typeface="宋体" panose="02010600030101010101" pitchFamily="2" charset="-122"/>
              <a:ea typeface="宋体" panose="02010600030101010101" pitchFamily="2" charset="-122"/>
            </a:endParaRPr>
          </a:p>
          <a:p>
            <a:pPr marL="342900" lvl="1" indent="-342900">
              <a:lnSpc>
                <a:spcPct val="150000"/>
              </a:lnSpc>
              <a:buFont typeface="Wingdings" panose="05000000000000000000" pitchFamily="2" charset="2"/>
              <a:buChar char="u"/>
            </a:pPr>
            <a:r>
              <a:rPr lang="en-US" altLang="zh-CN" dirty="0">
                <a:latin typeface="宋体" panose="02010600030101010101" pitchFamily="2" charset="-122"/>
                <a:ea typeface="宋体" panose="02010600030101010101" pitchFamily="2" charset="-122"/>
                <a:cs typeface="+mn-cs"/>
              </a:rPr>
              <a:t> </a:t>
            </a:r>
            <a:r>
              <a:rPr lang="zh-CN" altLang="en-US" dirty="0">
                <a:latin typeface="宋体" panose="02010600030101010101" pitchFamily="2" charset="-122"/>
                <a:ea typeface="宋体" panose="02010600030101010101" pitchFamily="2" charset="-122"/>
                <a:cs typeface="+mn-cs"/>
              </a:rPr>
              <a:t>数据分析没有明确方法</a:t>
            </a:r>
            <a:r>
              <a:rPr lang="zh-CN" altLang="en-US" dirty="0" smtClean="0">
                <a:latin typeface="宋体" panose="02010600030101010101" pitchFamily="2" charset="-122"/>
                <a:ea typeface="宋体" panose="02010600030101010101" pitchFamily="2" charset="-122"/>
                <a:cs typeface="+mn-cs"/>
              </a:rPr>
              <a:t>：</a:t>
            </a:r>
            <a:endParaRPr lang="en-US" altLang="zh-CN" sz="2400" dirty="0" smtClean="0">
              <a:latin typeface="宋体" panose="02010600030101010101" pitchFamily="2" charset="-122"/>
              <a:ea typeface="宋体" panose="02010600030101010101" pitchFamily="2" charset="-122"/>
            </a:endParaRPr>
          </a:p>
          <a:p>
            <a:pPr marL="457200" lvl="1" indent="0">
              <a:lnSpc>
                <a:spcPct val="150000"/>
              </a:lnSpc>
              <a:buNone/>
            </a:pP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从天气系统复杂性</a:t>
            </a:r>
            <a:r>
              <a:rPr lang="zh-CN" altLang="en-US" sz="2400" dirty="0">
                <a:latin typeface="宋体" panose="02010600030101010101" pitchFamily="2" charset="-122"/>
                <a:ea typeface="宋体" panose="02010600030101010101" pitchFamily="2" charset="-122"/>
              </a:rPr>
              <a:t>入手，依据混沌理论和</a:t>
            </a:r>
            <a:r>
              <a:rPr lang="en-US" altLang="zh-CN" sz="2400" dirty="0">
                <a:latin typeface="宋体" panose="02010600030101010101" pitchFamily="2" charset="-122"/>
                <a:ea typeface="宋体" panose="02010600030101010101" pitchFamily="2" charset="-122"/>
              </a:rPr>
              <a:t>Hilbert</a:t>
            </a:r>
            <a:r>
              <a:rPr lang="zh-CN" altLang="en-US" sz="2400" dirty="0">
                <a:latin typeface="宋体" panose="02010600030101010101" pitchFamily="2" charset="-122"/>
                <a:ea typeface="宋体" panose="02010600030101010101" pitchFamily="2" charset="-122"/>
              </a:rPr>
              <a:t>空间理论</a:t>
            </a:r>
            <a:r>
              <a:rPr lang="zh-CN" altLang="en-US" sz="2400" dirty="0" smtClean="0">
                <a:latin typeface="宋体" panose="02010600030101010101" pitchFamily="2" charset="-122"/>
                <a:ea typeface="宋体" panose="02010600030101010101" pitchFamily="2" charset="-122"/>
              </a:rPr>
              <a:t>，人类认知过程与知识发现过程的相似性，进行数据挖掘</a:t>
            </a:r>
            <a:endParaRPr lang="en-US" altLang="zh-CN" sz="2400" dirty="0" smtClean="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u"/>
            </a:pPr>
            <a:r>
              <a:rPr lang="zh-CN" altLang="en-US" sz="2800" dirty="0" smtClean="0">
                <a:latin typeface="宋体" panose="02010600030101010101" pitchFamily="2" charset="-122"/>
                <a:ea typeface="宋体" panose="02010600030101010101" pitchFamily="2" charset="-122"/>
              </a:rPr>
              <a:t> 相似</a:t>
            </a:r>
            <a:r>
              <a:rPr lang="zh-CN" altLang="en-US" sz="2800" dirty="0">
                <a:latin typeface="宋体" panose="02010600030101010101" pitchFamily="2" charset="-122"/>
                <a:ea typeface="宋体" panose="02010600030101010101" pitchFamily="2" charset="-122"/>
              </a:rPr>
              <a:t>模式知识发现和动态预测建模</a:t>
            </a:r>
            <a:r>
              <a:rPr lang="zh-CN" altLang="en-US" sz="2800" dirty="0" smtClean="0">
                <a:latin typeface="宋体" panose="02010600030101010101" pitchFamily="2" charset="-122"/>
                <a:ea typeface="宋体" panose="02010600030101010101" pitchFamily="2" charset="-122"/>
              </a:rPr>
              <a:t>方法</a:t>
            </a:r>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1026"/>
          <p:cNvSpPr>
            <a:spLocks noChangeArrowheads="1"/>
          </p:cNvSpPr>
          <p:nvPr/>
        </p:nvSpPr>
        <p:spPr bwMode="auto">
          <a:xfrm>
            <a:off x="152400" y="990600"/>
            <a:ext cx="8534400" cy="5334000"/>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733425" indent="-457200">
              <a:lnSpc>
                <a:spcPct val="130000"/>
              </a:lnSpc>
              <a:buClrTx/>
              <a:buSzTx/>
              <a:buFont typeface="Wingdings" pitchFamily="2" charset="2"/>
              <a:buChar char="l"/>
            </a:pPr>
            <a:r>
              <a:rPr lang="zh-CN" altLang="en-US" sz="2800" b="1" dirty="0" smtClean="0">
                <a:latin typeface="黑体" panose="02010609060101010101" pitchFamily="2" charset="-122"/>
                <a:ea typeface="黑体" panose="02010609060101010101" pitchFamily="2" charset="-122"/>
              </a:rPr>
              <a:t>定义</a:t>
            </a:r>
            <a:r>
              <a:rPr lang="en-US" altLang="zh-CN" sz="2800" b="1" dirty="0" smtClean="0">
                <a:latin typeface="黑体" panose="02010609060101010101" pitchFamily="2" charset="-122"/>
                <a:ea typeface="黑体" panose="02010609060101010101" pitchFamily="2" charset="-122"/>
              </a:rPr>
              <a:t>2 </a:t>
            </a:r>
            <a:r>
              <a:rPr lang="zh-CN" altLang="en-US" sz="2800" b="1" dirty="0" smtClean="0">
                <a:latin typeface="黑体" panose="02010609060101010101" pitchFamily="2" charset="-122"/>
                <a:ea typeface="黑体" panose="02010609060101010101" pitchFamily="2" charset="-122"/>
              </a:rPr>
              <a:t>模式形式化定义</a:t>
            </a:r>
            <a:r>
              <a:rPr lang="en-US" altLang="zh-CN" sz="2800" b="1" dirty="0" smtClean="0">
                <a:latin typeface="黑体" panose="02010609060101010101" pitchFamily="2" charset="-122"/>
                <a:ea typeface="黑体" panose="02010609060101010101" pitchFamily="2" charset="-122"/>
              </a:rPr>
              <a:t> </a:t>
            </a:r>
          </a:p>
          <a:p>
            <a:pPr marL="733425" lvl="1">
              <a:lnSpc>
                <a:spcPct val="130000"/>
              </a:lnSpc>
            </a:pPr>
            <a:r>
              <a:rPr lang="zh-CN" altLang="en-US" sz="2800" b="1" dirty="0" smtClean="0">
                <a:latin typeface="黑体" panose="02010609060101010101" pitchFamily="2" charset="-122"/>
                <a:ea typeface="黑体" panose="02010609060101010101" pitchFamily="2" charset="-122"/>
              </a:rPr>
              <a:t>在</a:t>
            </a:r>
            <a:r>
              <a:rPr lang="zh-CN" altLang="en-US" sz="2800" b="1" dirty="0">
                <a:latin typeface="黑体" panose="02010609060101010101" pitchFamily="2" charset="-122"/>
                <a:ea typeface="黑体" panose="02010609060101010101" pitchFamily="2" charset="-122"/>
              </a:rPr>
              <a:t>有限维</a:t>
            </a:r>
            <a:r>
              <a:rPr lang="en-US" altLang="zh-CN" sz="2800" b="1" dirty="0">
                <a:latin typeface="黑体" panose="02010609060101010101" pitchFamily="2" charset="-122"/>
                <a:ea typeface="黑体" panose="02010609060101010101" pitchFamily="2" charset="-122"/>
              </a:rPr>
              <a:t>Hilbert</a:t>
            </a:r>
            <a:r>
              <a:rPr lang="zh-CN" altLang="en-US" sz="2800" b="1" dirty="0">
                <a:latin typeface="黑体" panose="02010609060101010101" pitchFamily="2" charset="-122"/>
                <a:ea typeface="黑体" panose="02010609060101010101" pitchFamily="2" charset="-122"/>
              </a:rPr>
              <a:t>空间内，可以将一组线性</a:t>
            </a:r>
            <a:r>
              <a:rPr lang="zh-CN" altLang="en-US" sz="2800" b="1" dirty="0" smtClean="0">
                <a:latin typeface="黑体" panose="02010609060101010101" pitchFamily="2" charset="-122"/>
                <a:ea typeface="黑体" panose="02010609060101010101" pitchFamily="2" charset="-122"/>
              </a:rPr>
              <a:t>无矢量</a:t>
            </a:r>
            <a:r>
              <a:rPr lang="zh-CN" altLang="en-US" sz="2800" b="1" dirty="0">
                <a:latin typeface="黑体" panose="02010609060101010101" pitchFamily="2" charset="-122"/>
                <a:ea typeface="黑体" panose="02010609060101010101" pitchFamily="2" charset="-122"/>
              </a:rPr>
              <a:t>所张成的</a:t>
            </a:r>
            <a:r>
              <a:rPr lang="zh-CN" altLang="en-US" sz="2800" b="1" dirty="0" smtClean="0">
                <a:latin typeface="黑体" panose="02010609060101010101" pitchFamily="2" charset="-122"/>
                <a:ea typeface="黑体" panose="02010609060101010101" pitchFamily="2" charset="-122"/>
              </a:rPr>
              <a:t>子空间定义</a:t>
            </a:r>
            <a:r>
              <a:rPr lang="zh-CN" altLang="en-US" sz="2800" b="1" dirty="0">
                <a:latin typeface="黑体" panose="02010609060101010101" pitchFamily="2" charset="-122"/>
                <a:ea typeface="黑体" panose="02010609060101010101" pitchFamily="2" charset="-122"/>
              </a:rPr>
              <a:t>为模式</a:t>
            </a:r>
            <a:r>
              <a:rPr lang="zh-CN" altLang="en-US" sz="2800" b="1" dirty="0" smtClean="0">
                <a:latin typeface="黑体" panose="02010609060101010101" pitchFamily="2" charset="-122"/>
                <a:ea typeface="黑体" panose="02010609060101010101" pitchFamily="2" charset="-122"/>
              </a:rPr>
              <a:t>。</a:t>
            </a:r>
            <a:endParaRPr lang="en-US" altLang="zh-CN" sz="2800" b="1" dirty="0" smtClean="0">
              <a:latin typeface="黑体" panose="02010609060101010101" pitchFamily="2" charset="-122"/>
              <a:ea typeface="黑体" panose="02010609060101010101" pitchFamily="2" charset="-122"/>
            </a:endParaRPr>
          </a:p>
          <a:p>
            <a:pPr marL="733425" indent="-457200">
              <a:lnSpc>
                <a:spcPct val="130000"/>
              </a:lnSpc>
              <a:buClrTx/>
              <a:buSzTx/>
              <a:buFont typeface="Wingdings" pitchFamily="2" charset="2"/>
              <a:buChar char="l"/>
            </a:pPr>
            <a:endParaRPr lang="en-US" altLang="zh-CN" sz="2800" b="1" i="1" dirty="0">
              <a:latin typeface="黑体" panose="02010609060101010101" pitchFamily="2" charset="-122"/>
              <a:ea typeface="黑体" panose="02010609060101010101" pitchFamily="2" charset="-122"/>
            </a:endParaRPr>
          </a:p>
          <a:p>
            <a:pPr marL="733425" lvl="1">
              <a:lnSpc>
                <a:spcPct val="130000"/>
              </a:lnSpc>
            </a:pPr>
            <a:r>
              <a:rPr lang="en-US" altLang="zh-CN" sz="2800" b="1" i="1" dirty="0" smtClean="0">
                <a:latin typeface="黑体" panose="02010609060101010101" pitchFamily="2" charset="-122"/>
                <a:ea typeface="黑体" panose="02010609060101010101" pitchFamily="2" charset="-122"/>
              </a:rPr>
              <a:t>v</a:t>
            </a:r>
            <a:r>
              <a:rPr lang="en-US" altLang="zh-CN" sz="2800" b="1" i="1" baseline="-25000" dirty="0" smtClean="0">
                <a:latin typeface="黑体" panose="02010609060101010101" pitchFamily="2" charset="-122"/>
                <a:ea typeface="黑体" panose="02010609060101010101" pitchFamily="2" charset="-122"/>
              </a:rPr>
              <a:t>i</a:t>
            </a:r>
            <a:r>
              <a:rPr lang="zh-CN" altLang="en-US" sz="2800" b="1" dirty="0">
                <a:latin typeface="黑体" panose="02010609060101010101" pitchFamily="2" charset="-122"/>
                <a:ea typeface="黑体" panose="02010609060101010101" pitchFamily="2" charset="-122"/>
              </a:rPr>
              <a:t>为某个时空状态中模式的分量，它表征了模式的基本</a:t>
            </a:r>
            <a:r>
              <a:rPr lang="zh-CN" altLang="en-US" sz="2800" b="1" dirty="0" smtClean="0">
                <a:latin typeface="黑体" panose="02010609060101010101" pitchFamily="2" charset="-122"/>
                <a:ea typeface="黑体" panose="02010609060101010101" pitchFamily="2" charset="-122"/>
              </a:rPr>
              <a:t>组成。</a:t>
            </a:r>
            <a:endParaRPr lang="en-US" altLang="zh-CN" sz="2800" b="1" dirty="0" smtClean="0">
              <a:latin typeface="黑体" panose="02010609060101010101" pitchFamily="2" charset="-122"/>
              <a:ea typeface="黑体" panose="02010609060101010101" pitchFamily="2" charset="-122"/>
            </a:endParaRPr>
          </a:p>
          <a:p>
            <a:pPr marL="733425" indent="-457200">
              <a:lnSpc>
                <a:spcPct val="130000"/>
              </a:lnSpc>
              <a:buClrTx/>
              <a:buSzTx/>
              <a:buFont typeface="Wingdings" pitchFamily="2" charset="2"/>
              <a:buChar char="l"/>
            </a:pPr>
            <a:r>
              <a:rPr lang="zh-CN" altLang="en-US" sz="2800" b="1" dirty="0" smtClean="0">
                <a:latin typeface="黑体" panose="02010609060101010101" pitchFamily="2" charset="-122"/>
                <a:ea typeface="黑体" panose="02010609060101010101" pitchFamily="2" charset="-122"/>
              </a:rPr>
              <a:t>各个</a:t>
            </a:r>
            <a:r>
              <a:rPr lang="zh-CN" altLang="en-US" sz="2800" b="1" dirty="0">
                <a:latin typeface="黑体" panose="02010609060101010101" pitchFamily="2" charset="-122"/>
                <a:ea typeface="黑体" panose="02010609060101010101" pitchFamily="2" charset="-122"/>
              </a:rPr>
              <a:t>分量可分别表示模式</a:t>
            </a:r>
            <a:r>
              <a:rPr lang="zh-CN" altLang="en-US" sz="2800" b="1" dirty="0" smtClean="0">
                <a:latin typeface="黑体" panose="02010609060101010101" pitchFamily="2" charset="-122"/>
                <a:ea typeface="黑体" panose="02010609060101010101" pitchFamily="2" charset="-122"/>
              </a:rPr>
              <a:t>的</a:t>
            </a:r>
            <a:r>
              <a:rPr lang="zh-CN" altLang="en-US" sz="2800" b="1" dirty="0">
                <a:latin typeface="黑体" panose="02010609060101010101" pitchFamily="2" charset="-122"/>
                <a:ea typeface="黑体" panose="02010609060101010101" pitchFamily="2" charset="-122"/>
              </a:rPr>
              <a:t>属性</a:t>
            </a:r>
            <a:r>
              <a:rPr lang="zh-CN" altLang="en-US" sz="2800" b="1" dirty="0" smtClean="0">
                <a:latin typeface="黑体" panose="02010609060101010101" pitchFamily="2" charset="-122"/>
                <a:ea typeface="黑体" panose="02010609060101010101" pitchFamily="2" charset="-122"/>
              </a:rPr>
              <a:t>、</a:t>
            </a:r>
            <a:r>
              <a:rPr lang="zh-CN" altLang="en-US" sz="2800" b="1" dirty="0">
                <a:latin typeface="黑体" panose="02010609060101010101" pitchFamily="2" charset="-122"/>
                <a:ea typeface="黑体" panose="02010609060101010101" pitchFamily="2" charset="-122"/>
              </a:rPr>
              <a:t>特征、拓扑结构、</a:t>
            </a:r>
            <a:r>
              <a:rPr lang="zh-CN" altLang="en-US" sz="2800" b="1" dirty="0" smtClean="0">
                <a:latin typeface="黑体" panose="02010609060101010101" pitchFamily="2" charset="-122"/>
                <a:ea typeface="黑体" panose="02010609060101010101" pitchFamily="2" charset="-122"/>
              </a:rPr>
              <a:t>关系、行为等。</a:t>
            </a:r>
            <a:endParaRPr lang="en-US" altLang="zh-CN" sz="2800" b="1" dirty="0" smtClean="0">
              <a:latin typeface="黑体" panose="02010609060101010101" pitchFamily="2" charset="-122"/>
              <a:ea typeface="黑体" panose="02010609060101010101" pitchFamily="2" charset="-122"/>
            </a:endParaRPr>
          </a:p>
          <a:p>
            <a:pPr marL="733425" indent="-457200">
              <a:lnSpc>
                <a:spcPct val="130000"/>
              </a:lnSpc>
              <a:buClrTx/>
              <a:buSzTx/>
              <a:buFont typeface="Wingdings" pitchFamily="2" charset="2"/>
              <a:buChar char="l"/>
            </a:pPr>
            <a:r>
              <a:rPr lang="zh-CN" altLang="en-US" sz="2800" b="1" dirty="0" smtClean="0">
                <a:latin typeface="黑体" panose="02010609060101010101" pitchFamily="2" charset="-122"/>
                <a:ea typeface="黑体" panose="02010609060101010101" pitchFamily="2" charset="-122"/>
              </a:rPr>
              <a:t>子空间</a:t>
            </a:r>
            <a:r>
              <a:rPr lang="zh-CN" altLang="en-US" sz="2800" b="1" dirty="0">
                <a:latin typeface="黑体" panose="02010609060101010101" pitchFamily="2" charset="-122"/>
                <a:ea typeface="黑体" panose="02010609060101010101" pitchFamily="2" charset="-122"/>
              </a:rPr>
              <a:t>的线性无关的矢量的数目为模式的</a:t>
            </a:r>
            <a:r>
              <a:rPr lang="zh-CN" altLang="en-US" sz="2800" b="1" dirty="0" smtClean="0">
                <a:latin typeface="黑体" panose="02010609060101010101" pitchFamily="2" charset="-122"/>
                <a:ea typeface="黑体" panose="02010609060101010101" pitchFamily="2" charset="-122"/>
              </a:rPr>
              <a:t>维数 </a:t>
            </a:r>
            <a:endParaRPr lang="zh-CN" altLang="en-US" sz="2800" b="1" dirty="0">
              <a:latin typeface="黑体" panose="02010609060101010101" pitchFamily="2" charset="-122"/>
              <a:ea typeface="黑体" panose="02010609060101010101" pitchFamily="2" charset="-122"/>
            </a:endParaRPr>
          </a:p>
        </p:txBody>
      </p:sp>
      <p:graphicFrame>
        <p:nvGraphicFramePr>
          <p:cNvPr id="348163" name="Object 102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222" name="Equation" r:id="rId4" imgW="114300" imgH="215900" progId="Equation.3">
                  <p:embed/>
                </p:oleObj>
              </mc:Choice>
              <mc:Fallback>
                <p:oleObj name="Equation" r:id="rId4" imgW="114300" imgH="215900" progId="Equation.3">
                  <p:embed/>
                  <p:pic>
                    <p:nvPicPr>
                      <p:cNvPr id="0" name="图片 41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4" name="Object 1028"/>
          <p:cNvGraphicFramePr>
            <a:graphicFrameLocks noChangeAspect="1"/>
          </p:cNvGraphicFramePr>
          <p:nvPr>
            <p:extLst>
              <p:ext uri="{D42A27DB-BD31-4B8C-83A1-F6EECF244321}">
                <p14:modId xmlns:p14="http://schemas.microsoft.com/office/powerpoint/2010/main" val="4152630586"/>
              </p:ext>
            </p:extLst>
          </p:nvPr>
        </p:nvGraphicFramePr>
        <p:xfrm>
          <a:off x="2514600" y="2743200"/>
          <a:ext cx="3276600" cy="457200"/>
        </p:xfrm>
        <a:graphic>
          <a:graphicData uri="http://schemas.openxmlformats.org/presentationml/2006/ole">
            <mc:AlternateContent xmlns:mc="http://schemas.openxmlformats.org/markup-compatibility/2006">
              <mc:Choice xmlns:v="urn:schemas-microsoft-com:vml" Requires="v">
                <p:oleObj spid="_x0000_s4223" name="Equation" r:id="rId6" imgW="1155700" imgH="241300" progId="Equation.3">
                  <p:embed/>
                </p:oleObj>
              </mc:Choice>
              <mc:Fallback>
                <p:oleObj name="Equation" r:id="rId6" imgW="1155700" imgH="241300" progId="Equation.3">
                  <p:embed/>
                  <p:pic>
                    <p:nvPicPr>
                      <p:cNvPr id="0" name="图片 41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2743200"/>
                        <a:ext cx="3276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165" name="Rectangle 1029"/>
          <p:cNvSpPr>
            <a:spLocks noGrp="1" noChangeArrowheads="1"/>
          </p:cNvSpPr>
          <p:nvPr>
            <p:ph type="title"/>
          </p:nvPr>
        </p:nvSpPr>
        <p:spPr>
          <a:xfrm>
            <a:off x="990600" y="0"/>
            <a:ext cx="7793038" cy="695325"/>
          </a:xfrm>
          <a:noFill/>
        </p:spPr>
        <p:txBody>
          <a:bodyPr/>
          <a:lstStyle/>
          <a:p>
            <a:r>
              <a:rPr lang="zh-CN" altLang="en-US" sz="2800" dirty="0"/>
              <a:t>模式形式化定义</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body" idx="1"/>
          </p:nvPr>
        </p:nvSpPr>
        <p:spPr>
          <a:xfrm>
            <a:off x="381000" y="762000"/>
            <a:ext cx="8569325" cy="5562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50000"/>
              </a:lnSpc>
            </a:pPr>
            <a:r>
              <a:rPr lang="zh-CN" altLang="en-US" sz="2800" dirty="0"/>
              <a:t>作为知识发现中的一种知识表示形式，适用于复杂类型数据的知识发现，可提高知识的发现</a:t>
            </a:r>
            <a:r>
              <a:rPr lang="zh-CN" altLang="en-US" sz="2800" dirty="0" smtClean="0"/>
              <a:t>效率</a:t>
            </a:r>
            <a:endParaRPr lang="en-US" altLang="zh-CN" sz="2800" dirty="0"/>
          </a:p>
          <a:p>
            <a:pPr>
              <a:lnSpc>
                <a:spcPct val="150000"/>
              </a:lnSpc>
            </a:pPr>
            <a:r>
              <a:rPr lang="zh-CN" altLang="en-US" sz="2800" dirty="0" smtClean="0"/>
              <a:t>知识</a:t>
            </a:r>
            <a:r>
              <a:rPr lang="zh-CN" altLang="en-US" sz="2800" dirty="0"/>
              <a:t>的模式表征使得知识易于理解，它可从整体上反映事物的性质特征及其相互间的</a:t>
            </a:r>
            <a:r>
              <a:rPr lang="zh-CN" altLang="en-US" sz="2800" dirty="0" smtClean="0"/>
              <a:t>关系</a:t>
            </a:r>
            <a:endParaRPr lang="en-US" altLang="zh-CN" sz="2800" dirty="0"/>
          </a:p>
        </p:txBody>
      </p:sp>
      <p:sp>
        <p:nvSpPr>
          <p:cNvPr id="350211" name="Rectangle 3"/>
          <p:cNvSpPr>
            <a:spLocks noGrp="1" noChangeArrowheads="1"/>
          </p:cNvSpPr>
          <p:nvPr>
            <p:ph type="title"/>
          </p:nvPr>
        </p:nvSpPr>
        <p:spPr>
          <a:xfrm>
            <a:off x="1143000" y="0"/>
            <a:ext cx="7793038" cy="695325"/>
          </a:xfrm>
          <a:noFill/>
        </p:spPr>
        <p:txBody>
          <a:bodyPr/>
          <a:lstStyle/>
          <a:p>
            <a:r>
              <a:rPr lang="zh-CN" altLang="en-US" sz="2800" dirty="0"/>
              <a:t>模式的知识表征能力</a:t>
            </a:r>
            <a:endParaRPr lang="zh-CN" altLang="en-US" sz="2800" b="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body" idx="1"/>
          </p:nvPr>
        </p:nvSpPr>
        <p:spPr>
          <a:xfrm>
            <a:off x="76200" y="914400"/>
            <a:ext cx="8874125" cy="50403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indent="0">
              <a:lnSpc>
                <a:spcPct val="90000"/>
              </a:lnSpc>
              <a:buNone/>
            </a:pPr>
            <a:r>
              <a:rPr lang="en-US" altLang="zh-CN" sz="2800" dirty="0">
                <a:solidFill>
                  <a:srgbClr val="FF0000"/>
                </a:solidFill>
              </a:rPr>
              <a:t>1</a:t>
            </a:r>
            <a:r>
              <a:rPr lang="zh-CN" altLang="en-US" sz="2800" dirty="0">
                <a:solidFill>
                  <a:srgbClr val="FF0000"/>
                </a:solidFill>
              </a:rPr>
              <a:t>）模式的表征能力</a:t>
            </a:r>
            <a:endParaRPr lang="en-US" altLang="zh-CN" sz="2800" dirty="0">
              <a:solidFill>
                <a:srgbClr val="FF0000"/>
              </a:solidFill>
            </a:endParaRPr>
          </a:p>
          <a:p>
            <a:pPr lvl="1">
              <a:lnSpc>
                <a:spcPct val="150000"/>
              </a:lnSpc>
            </a:pPr>
            <a:r>
              <a:rPr lang="zh-CN" altLang="en-US" sz="2400" dirty="0"/>
              <a:t>模式可以表示十分抽象和非常具体的知识，因而具有很强的表征力。</a:t>
            </a:r>
            <a:r>
              <a:rPr lang="zh-CN" altLang="en-US" sz="2400" dirty="0">
                <a:solidFill>
                  <a:srgbClr val="FF0000"/>
                </a:solidFill>
              </a:rPr>
              <a:t>在有噪声和部分缺失的数据处理中十分有用</a:t>
            </a:r>
            <a:r>
              <a:rPr lang="zh-CN" altLang="en-US" sz="2400" dirty="0"/>
              <a:t>。</a:t>
            </a:r>
          </a:p>
          <a:p>
            <a:pPr lvl="1">
              <a:lnSpc>
                <a:spcPct val="150000"/>
              </a:lnSpc>
            </a:pPr>
            <a:r>
              <a:rPr lang="zh-CN" altLang="en-US" sz="2400" dirty="0"/>
              <a:t>利用不同层次的模式作为基本单元，</a:t>
            </a:r>
            <a:r>
              <a:rPr lang="zh-CN" altLang="en-US" sz="2400" dirty="0">
                <a:solidFill>
                  <a:srgbClr val="FF0000"/>
                </a:solidFill>
              </a:rPr>
              <a:t>通过模式操作来获取事物内在的本质或规律</a:t>
            </a:r>
            <a:r>
              <a:rPr lang="zh-CN" altLang="en-US" sz="2400" dirty="0" smtClean="0"/>
              <a:t>。</a:t>
            </a:r>
            <a:endParaRPr lang="en-US" altLang="zh-CN" sz="2400" dirty="0" smtClean="0"/>
          </a:p>
          <a:p>
            <a:pPr lvl="1">
              <a:lnSpc>
                <a:spcPct val="150000"/>
              </a:lnSpc>
            </a:pPr>
            <a:r>
              <a:rPr lang="zh-CN" altLang="en-US" sz="2400" dirty="0"/>
              <a:t>模式易于表达复杂类型的知识，尤其易于分析研究事物的空间和时间的状态及变化规律。</a:t>
            </a:r>
          </a:p>
          <a:p>
            <a:pPr lvl="1">
              <a:lnSpc>
                <a:spcPct val="150000"/>
              </a:lnSpc>
            </a:pPr>
            <a:endParaRPr lang="en-US" altLang="zh-CN" sz="2400" dirty="0"/>
          </a:p>
          <a:p>
            <a:pPr>
              <a:lnSpc>
                <a:spcPct val="90000"/>
              </a:lnSpc>
            </a:pPr>
            <a:endParaRPr lang="zh-CN" altLang="en-US" sz="2800" dirty="0"/>
          </a:p>
        </p:txBody>
      </p:sp>
      <p:sp>
        <p:nvSpPr>
          <p:cNvPr id="419843" name="Rectangle 3"/>
          <p:cNvSpPr>
            <a:spLocks noGrp="1" noChangeArrowheads="1"/>
          </p:cNvSpPr>
          <p:nvPr>
            <p:ph type="title"/>
          </p:nvPr>
        </p:nvSpPr>
        <p:spPr>
          <a:xfrm>
            <a:off x="1143000" y="0"/>
            <a:ext cx="7793038" cy="695325"/>
          </a:xfrm>
          <a:noFill/>
        </p:spPr>
        <p:txBody>
          <a:bodyPr/>
          <a:lstStyle/>
          <a:p>
            <a:r>
              <a:rPr lang="zh-CN" altLang="en-US" sz="3200" dirty="0"/>
              <a:t>模式的知识表征能力</a:t>
            </a:r>
            <a:endParaRPr lang="zh-CN" altLang="en-US" sz="3200" b="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zh-CN" altLang="en-US" dirty="0"/>
              <a:t>模式的知识表征能力</a:t>
            </a:r>
          </a:p>
        </p:txBody>
      </p:sp>
      <p:sp>
        <p:nvSpPr>
          <p:cNvPr id="420867" name="Rectangle 3"/>
          <p:cNvSpPr>
            <a:spLocks noGrp="1" noChangeArrowheads="1"/>
          </p:cNvSpPr>
          <p:nvPr>
            <p:ph type="body" idx="1"/>
          </p:nvPr>
        </p:nvSpPr>
        <p:spPr/>
        <p:txBody>
          <a:bodyPr/>
          <a:lstStyle/>
          <a:p>
            <a:pPr marL="0" indent="0" algn="just">
              <a:lnSpc>
                <a:spcPct val="90000"/>
              </a:lnSpc>
              <a:buNone/>
            </a:pPr>
            <a:r>
              <a:rPr lang="en-US" altLang="zh-CN" sz="2800" dirty="0">
                <a:solidFill>
                  <a:srgbClr val="FF0000"/>
                </a:solidFill>
              </a:rPr>
              <a:t>2</a:t>
            </a:r>
            <a:r>
              <a:rPr lang="zh-CN" altLang="en-US" sz="2800" dirty="0">
                <a:solidFill>
                  <a:srgbClr val="FF0000"/>
                </a:solidFill>
              </a:rPr>
              <a:t>）计算力</a:t>
            </a:r>
          </a:p>
          <a:p>
            <a:pPr lvl="1" algn="just">
              <a:lnSpc>
                <a:spcPct val="150000"/>
              </a:lnSpc>
            </a:pPr>
            <a:r>
              <a:rPr lang="zh-CN" altLang="en-US" dirty="0">
                <a:cs typeface="+mn-cs"/>
              </a:rPr>
              <a:t>在知识发现过程中，模式参与知识发现的全过程并具有较好的计算能力</a:t>
            </a:r>
            <a:r>
              <a:rPr lang="zh-CN" altLang="en-US" dirty="0" smtClean="0">
                <a:cs typeface="+mn-cs"/>
              </a:rPr>
              <a:t>。</a:t>
            </a:r>
            <a:endParaRPr lang="en-US" altLang="zh-CN" dirty="0" smtClean="0">
              <a:cs typeface="+mn-cs"/>
            </a:endParaRPr>
          </a:p>
          <a:p>
            <a:pPr lvl="1" algn="just">
              <a:lnSpc>
                <a:spcPct val="150000"/>
              </a:lnSpc>
            </a:pPr>
            <a:r>
              <a:rPr lang="zh-CN" altLang="en-US" dirty="0" smtClean="0">
                <a:cs typeface="+mn-cs"/>
              </a:rPr>
              <a:t>对于问题求解，模式</a:t>
            </a:r>
            <a:r>
              <a:rPr lang="zh-CN" altLang="en-US" dirty="0">
                <a:cs typeface="+mn-cs"/>
              </a:rPr>
              <a:t>可很好地解释一个初始状态经由一系列中间状态到达目标状态的</a:t>
            </a:r>
            <a:r>
              <a:rPr lang="zh-CN" altLang="en-US" dirty="0" smtClean="0">
                <a:cs typeface="+mn-cs"/>
              </a:rPr>
              <a:t>过程</a:t>
            </a:r>
            <a:endParaRPr lang="en-US" altLang="zh-CN" dirty="0" smtClean="0">
              <a:cs typeface="+mn-cs"/>
            </a:endParaRPr>
          </a:p>
          <a:p>
            <a:pPr lvl="1" algn="just">
              <a:lnSpc>
                <a:spcPct val="150000"/>
              </a:lnSpc>
            </a:pPr>
            <a:r>
              <a:rPr lang="zh-CN" altLang="en-US" dirty="0" smtClean="0">
                <a:cs typeface="+mn-cs"/>
              </a:rPr>
              <a:t>基于</a:t>
            </a:r>
            <a:r>
              <a:rPr lang="zh-CN" altLang="en-US" dirty="0">
                <a:cs typeface="+mn-cs"/>
              </a:rPr>
              <a:t>模式的知识表征和推理过程易于理解和解释，可以方便地对问题求解过程进行说明。</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zh-CN" altLang="en-US"/>
              <a:t>模式的知识表征能力</a:t>
            </a:r>
          </a:p>
        </p:txBody>
      </p:sp>
      <p:sp>
        <p:nvSpPr>
          <p:cNvPr id="421891" name="Rectangle 3"/>
          <p:cNvSpPr>
            <a:spLocks noGrp="1" noChangeArrowheads="1"/>
          </p:cNvSpPr>
          <p:nvPr>
            <p:ph type="body" idx="1"/>
          </p:nvPr>
        </p:nvSpPr>
        <p:spPr/>
        <p:txBody>
          <a:bodyPr/>
          <a:lstStyle/>
          <a:p>
            <a:pPr algn="just">
              <a:lnSpc>
                <a:spcPct val="150000"/>
              </a:lnSpc>
            </a:pPr>
            <a:r>
              <a:rPr lang="zh-CN" altLang="en-US" sz="2800" dirty="0" smtClean="0"/>
              <a:t>３</a:t>
            </a:r>
            <a:r>
              <a:rPr lang="zh-CN" altLang="en-US" sz="2800" dirty="0"/>
              <a:t>）心理学上的合理性</a:t>
            </a:r>
          </a:p>
          <a:p>
            <a:pPr lvl="2" algn="just">
              <a:lnSpc>
                <a:spcPct val="150000"/>
              </a:lnSpc>
            </a:pPr>
            <a:r>
              <a:rPr lang="zh-CN" altLang="en-US" dirty="0"/>
              <a:t>知识的模式表征方式合乎人类的认知规律和思维方式，即在心理学上是合理</a:t>
            </a:r>
            <a:r>
              <a:rPr lang="zh-CN" altLang="en-US" dirty="0" smtClean="0"/>
              <a:t>的</a:t>
            </a:r>
            <a:endParaRPr lang="zh-CN" altLang="en-US" dirty="0"/>
          </a:p>
          <a:p>
            <a:pPr algn="just">
              <a:lnSpc>
                <a:spcPct val="150000"/>
              </a:lnSpc>
            </a:pPr>
            <a:r>
              <a:rPr lang="zh-CN" altLang="en-US" sz="2800" dirty="0"/>
              <a:t>４）神经学上的合理性</a:t>
            </a:r>
          </a:p>
          <a:p>
            <a:pPr lvl="2" algn="just">
              <a:lnSpc>
                <a:spcPct val="150000"/>
              </a:lnSpc>
            </a:pPr>
            <a:r>
              <a:rPr lang="zh-CN" altLang="en-US" dirty="0"/>
              <a:t>由于人的思维是由人的大脑来完成，模式表征同神经科学的实验结果相一致。神经网络的数据处理过程可以看作是一个模式分类、映射等</a:t>
            </a:r>
            <a:r>
              <a:rPr lang="zh-CN" altLang="en-US" dirty="0" smtClean="0"/>
              <a:t>过程</a:t>
            </a:r>
            <a:endParaRPr lang="zh-CN" altLang="en-US" dirty="0"/>
          </a:p>
          <a:p>
            <a:pPr>
              <a:lnSpc>
                <a:spcPct val="90000"/>
              </a:lnSpc>
            </a:pPr>
            <a:endParaRPr lang="en-US" altLang="zh-CN"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zh-CN" altLang="en-US" dirty="0" smtClean="0"/>
              <a:t>模式</a:t>
            </a:r>
            <a:r>
              <a:rPr lang="zh-CN" altLang="en-US" dirty="0"/>
              <a:t>操作</a:t>
            </a:r>
          </a:p>
        </p:txBody>
      </p:sp>
      <p:sp>
        <p:nvSpPr>
          <p:cNvPr id="285699" name="Rectangle 3"/>
          <p:cNvSpPr>
            <a:spLocks noGrp="1" noChangeArrowheads="1"/>
          </p:cNvSpPr>
          <p:nvPr>
            <p:ph type="body" idx="1"/>
          </p:nvPr>
        </p:nvSpPr>
        <p:spPr/>
        <p:txBody>
          <a:bodyPr/>
          <a:lstStyle/>
          <a:p>
            <a:pPr algn="just">
              <a:lnSpc>
                <a:spcPct val="150000"/>
              </a:lnSpc>
            </a:pPr>
            <a:r>
              <a:rPr lang="zh-CN" altLang="en-US" sz="2800" dirty="0" smtClean="0"/>
              <a:t>模式的相似性：</a:t>
            </a:r>
            <a:endParaRPr lang="en-US" altLang="zh-CN" sz="2800" dirty="0" smtClean="0"/>
          </a:p>
          <a:p>
            <a:pPr lvl="1" algn="just">
              <a:lnSpc>
                <a:spcPct val="150000"/>
              </a:lnSpc>
            </a:pPr>
            <a:r>
              <a:rPr lang="zh-CN" altLang="en-US" dirty="0" smtClean="0"/>
              <a:t>如果</a:t>
            </a:r>
            <a:r>
              <a:rPr lang="zh-CN" altLang="en-US" dirty="0"/>
              <a:t>两个维数相同的模式的特征或其分量仅有微小差别，则称两个模式为相似的。相似性是通过相似性测度来定义的。</a:t>
            </a:r>
            <a:r>
              <a:rPr lang="zh-CN" altLang="en-US" dirty="0">
                <a:latin typeface="Times New Roman" panose="02020603050405020304"/>
              </a:rPr>
              <a:t>“</a:t>
            </a:r>
            <a:r>
              <a:rPr lang="zh-CN" altLang="en-US" dirty="0"/>
              <a:t>较小差异</a:t>
            </a:r>
            <a:r>
              <a:rPr lang="zh-CN" altLang="en-US" dirty="0">
                <a:latin typeface="Times New Roman" panose="02020603050405020304"/>
              </a:rPr>
              <a:t>”</a:t>
            </a:r>
            <a:r>
              <a:rPr lang="zh-CN" altLang="en-US" dirty="0"/>
              <a:t>指的是测度值小于给定的阈值</a:t>
            </a:r>
            <a:r>
              <a:rPr lang="zh-CN" altLang="en-US" dirty="0" smtClean="0"/>
              <a:t>。</a:t>
            </a:r>
            <a:endParaRPr lang="en-US" altLang="zh-CN" dirty="0" smtClean="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zh-CN" altLang="en-US" dirty="0"/>
              <a:t>模式操作</a:t>
            </a:r>
          </a:p>
        </p:txBody>
      </p:sp>
      <p:sp>
        <p:nvSpPr>
          <p:cNvPr id="427011" name="Rectangle 3"/>
          <p:cNvSpPr>
            <a:spLocks noGrp="1" noChangeArrowheads="1"/>
          </p:cNvSpPr>
          <p:nvPr>
            <p:ph type="body" idx="1"/>
          </p:nvPr>
        </p:nvSpPr>
        <p:spPr/>
        <p:txBody>
          <a:bodyPr/>
          <a:lstStyle/>
          <a:p>
            <a:pPr marL="342900" lvl="1" indent="-342900" algn="just">
              <a:lnSpc>
                <a:spcPct val="90000"/>
              </a:lnSpc>
              <a:buFontTx/>
              <a:buChar char="•"/>
            </a:pPr>
            <a:r>
              <a:rPr lang="zh-CN" altLang="en-US" dirty="0"/>
              <a:t>为了使模式能够适应于客观世界的复杂性以及不断增加着的信息处理的</a:t>
            </a:r>
            <a:r>
              <a:rPr lang="zh-CN" altLang="en-US" dirty="0" smtClean="0"/>
              <a:t>需求，几</a:t>
            </a:r>
            <a:r>
              <a:rPr lang="zh-CN" altLang="en-US" dirty="0"/>
              <a:t>个模式变换的</a:t>
            </a:r>
            <a:r>
              <a:rPr lang="zh-CN" altLang="en-US" dirty="0" smtClean="0"/>
              <a:t>定义</a:t>
            </a:r>
            <a:r>
              <a:rPr lang="zh-CN" altLang="en-US" dirty="0"/>
              <a:t>：</a:t>
            </a:r>
            <a:endParaRPr lang="en-US" altLang="zh-CN" dirty="0"/>
          </a:p>
          <a:p>
            <a:pPr algn="just">
              <a:lnSpc>
                <a:spcPct val="150000"/>
              </a:lnSpc>
            </a:pPr>
            <a:r>
              <a:rPr lang="zh-CN" altLang="en-US" sz="2400" dirty="0" smtClean="0">
                <a:solidFill>
                  <a:srgbClr val="FF0000"/>
                </a:solidFill>
              </a:rPr>
              <a:t>模式</a:t>
            </a:r>
            <a:r>
              <a:rPr lang="zh-CN" altLang="en-US" sz="2400" dirty="0">
                <a:solidFill>
                  <a:srgbClr val="FF0000"/>
                </a:solidFill>
              </a:rPr>
              <a:t>分解</a:t>
            </a:r>
            <a:r>
              <a:rPr lang="zh-CN" altLang="en-US" sz="2400" dirty="0" smtClean="0">
                <a:solidFill>
                  <a:srgbClr val="FF0000"/>
                </a:solidFill>
              </a:rPr>
              <a:t>：</a:t>
            </a:r>
            <a:endParaRPr lang="en-US" altLang="zh-CN" sz="2400" dirty="0" smtClean="0">
              <a:solidFill>
                <a:srgbClr val="FF0000"/>
              </a:solidFill>
            </a:endParaRPr>
          </a:p>
          <a:p>
            <a:pPr lvl="1" algn="just">
              <a:lnSpc>
                <a:spcPct val="150000"/>
              </a:lnSpc>
            </a:pPr>
            <a:r>
              <a:rPr lang="zh-CN" altLang="en-US" sz="2400" dirty="0" smtClean="0"/>
              <a:t>对于</a:t>
            </a:r>
            <a:r>
              <a:rPr lang="zh-CN" altLang="en-US" sz="2400" dirty="0"/>
              <a:t>某个具体的对象来说，用已有模式作为一个整体来进行操作很困难，即该模式为复杂模式，则应将其划分为若干相对独立的由一定关系相联系的子模式。子模式分别表示所研究对象的不同的抽象层次和组成部分。</a:t>
            </a:r>
          </a:p>
          <a:p>
            <a:pPr>
              <a:lnSpc>
                <a:spcPct val="150000"/>
              </a:lnSpc>
            </a:pPr>
            <a:r>
              <a:rPr lang="zh-CN" altLang="en-US" sz="2400" dirty="0" smtClean="0">
                <a:solidFill>
                  <a:srgbClr val="FF0000"/>
                </a:solidFill>
              </a:rPr>
              <a:t>模式</a:t>
            </a:r>
            <a:r>
              <a:rPr lang="zh-CN" altLang="en-US" sz="2400" dirty="0">
                <a:solidFill>
                  <a:srgbClr val="FF0000"/>
                </a:solidFill>
              </a:rPr>
              <a:t>组合</a:t>
            </a:r>
            <a:r>
              <a:rPr lang="zh-CN" altLang="en-US" sz="2400" dirty="0" smtClean="0">
                <a:solidFill>
                  <a:srgbClr val="FF0000"/>
                </a:solidFill>
              </a:rPr>
              <a:t>：</a:t>
            </a:r>
            <a:endParaRPr lang="en-US" altLang="zh-CN" sz="2400" dirty="0" smtClean="0">
              <a:solidFill>
                <a:srgbClr val="FF0000"/>
              </a:solidFill>
            </a:endParaRPr>
          </a:p>
          <a:p>
            <a:pPr lvl="1">
              <a:lnSpc>
                <a:spcPct val="150000"/>
              </a:lnSpc>
            </a:pPr>
            <a:r>
              <a:rPr lang="zh-CN" altLang="en-US" sz="2400" dirty="0" smtClean="0"/>
              <a:t>可</a:t>
            </a:r>
            <a:r>
              <a:rPr lang="zh-CN" altLang="en-US" sz="2400" dirty="0"/>
              <a:t>根据问题范围、分析的需要和抽象层次来对模式进行组合，以表示更为复杂的</a:t>
            </a:r>
            <a:r>
              <a:rPr lang="zh-CN" altLang="en-US" sz="2400" dirty="0" smtClean="0"/>
              <a:t>对象</a:t>
            </a:r>
            <a:endParaRPr lang="zh-CN" alt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zh-CN" altLang="en-US" dirty="0"/>
              <a:t>模式操作</a:t>
            </a:r>
          </a:p>
        </p:txBody>
      </p:sp>
      <p:sp>
        <p:nvSpPr>
          <p:cNvPr id="286723" name="Rectangle 3"/>
          <p:cNvSpPr>
            <a:spLocks noGrp="1" noChangeArrowheads="1"/>
          </p:cNvSpPr>
          <p:nvPr>
            <p:ph type="body" idx="1"/>
          </p:nvPr>
        </p:nvSpPr>
        <p:spPr/>
        <p:txBody>
          <a:bodyPr/>
          <a:lstStyle/>
          <a:p>
            <a:pPr algn="just">
              <a:lnSpc>
                <a:spcPct val="90000"/>
              </a:lnSpc>
            </a:pPr>
            <a:r>
              <a:rPr lang="zh-CN" altLang="en-US" sz="2800" dirty="0" smtClean="0"/>
              <a:t>模式</a:t>
            </a:r>
            <a:r>
              <a:rPr lang="zh-CN" altLang="en-US" sz="2800" dirty="0"/>
              <a:t>映射</a:t>
            </a:r>
            <a:r>
              <a:rPr lang="zh-CN" altLang="en-US" sz="2800" dirty="0" smtClean="0"/>
              <a:t>：</a:t>
            </a:r>
            <a:endParaRPr lang="en-US" altLang="zh-CN" sz="2800" dirty="0" smtClean="0"/>
          </a:p>
          <a:p>
            <a:pPr lvl="1" algn="just">
              <a:lnSpc>
                <a:spcPct val="90000"/>
              </a:lnSpc>
            </a:pPr>
            <a:r>
              <a:rPr lang="zh-CN" altLang="en-US" sz="2400" dirty="0" smtClean="0"/>
              <a:t>在</a:t>
            </a:r>
            <a:r>
              <a:rPr lang="en-US" altLang="zh-CN" sz="2400" dirty="0"/>
              <a:t>Hilbert</a:t>
            </a:r>
            <a:r>
              <a:rPr lang="zh-CN" altLang="en-US" sz="2400" dirty="0"/>
              <a:t>空间中，</a:t>
            </a:r>
            <a:r>
              <a:rPr kumimoji="0" lang="en-US" altLang="zh-CN" sz="2400" dirty="0"/>
              <a:t>U  V</a:t>
            </a:r>
            <a:r>
              <a:rPr lang="zh-CN" altLang="en-US" sz="2400" dirty="0"/>
              <a:t>，为两个模式子空间，</a:t>
            </a:r>
            <a:r>
              <a:rPr lang="en-US" altLang="zh-CN" sz="2400" dirty="0"/>
              <a:t>T</a:t>
            </a:r>
            <a:r>
              <a:rPr lang="zh-CN" altLang="en-US" sz="2400" dirty="0"/>
              <a:t>是一个法则，</a:t>
            </a:r>
            <a:r>
              <a:rPr lang="en-US" altLang="zh-CN" sz="2400" dirty="0"/>
              <a:t>U</a:t>
            </a:r>
            <a:r>
              <a:rPr lang="zh-CN" altLang="en-US" sz="2400" dirty="0"/>
              <a:t>中的每个元素通过</a:t>
            </a:r>
            <a:r>
              <a:rPr lang="en-US" altLang="zh-CN" sz="2400" dirty="0"/>
              <a:t>T</a:t>
            </a:r>
            <a:r>
              <a:rPr lang="zh-CN" altLang="en-US" sz="2400" dirty="0"/>
              <a:t>在中唯一的一个元素与</a:t>
            </a:r>
            <a:r>
              <a:rPr lang="en-US" altLang="zh-CN" sz="2400" dirty="0"/>
              <a:t>V</a:t>
            </a:r>
            <a:r>
              <a:rPr lang="zh-CN" altLang="en-US" sz="2400" dirty="0"/>
              <a:t>对应，称</a:t>
            </a:r>
            <a:r>
              <a:rPr lang="en-US" altLang="zh-CN" sz="2400" dirty="0"/>
              <a:t>T</a:t>
            </a:r>
            <a:r>
              <a:rPr lang="zh-CN" altLang="en-US" sz="2400" dirty="0"/>
              <a:t>为定义在</a:t>
            </a:r>
            <a:r>
              <a:rPr lang="en-US" altLang="zh-CN" sz="2400" dirty="0"/>
              <a:t>H</a:t>
            </a:r>
            <a:r>
              <a:rPr lang="zh-CN" altLang="en-US" sz="2400" dirty="0"/>
              <a:t>上取值在</a:t>
            </a:r>
            <a:r>
              <a:rPr lang="en-US" altLang="zh-CN" sz="2400" dirty="0"/>
              <a:t>V</a:t>
            </a:r>
            <a:r>
              <a:rPr lang="zh-CN" altLang="en-US" sz="2400" dirty="0"/>
              <a:t>上的模式映射</a:t>
            </a:r>
            <a:r>
              <a:rPr lang="en-US" altLang="zh-CN" sz="2400" dirty="0"/>
              <a:t>:T</a:t>
            </a:r>
            <a:r>
              <a:rPr lang="zh-CN" altLang="en-US" sz="2400" dirty="0"/>
              <a:t>为广义</a:t>
            </a:r>
            <a:r>
              <a:rPr lang="zh-CN" altLang="en-US" sz="2400" dirty="0" smtClean="0"/>
              <a:t>映射</a:t>
            </a:r>
            <a:endParaRPr lang="en-US" altLang="zh-CN" sz="2400" dirty="0"/>
          </a:p>
          <a:p>
            <a:pPr lvl="1" algn="just">
              <a:lnSpc>
                <a:spcPct val="90000"/>
              </a:lnSpc>
            </a:pPr>
            <a:endParaRPr lang="en-US" altLang="zh-CN" sz="2400" dirty="0"/>
          </a:p>
          <a:p>
            <a:pPr lvl="1" algn="just">
              <a:lnSpc>
                <a:spcPct val="90000"/>
              </a:lnSpc>
            </a:pPr>
            <a:r>
              <a:rPr lang="zh-CN" altLang="en-US" sz="2400" dirty="0"/>
              <a:t>根据实际需要</a:t>
            </a:r>
            <a:r>
              <a:rPr lang="en-US" altLang="zh-CN" sz="2400" dirty="0"/>
              <a:t>T</a:t>
            </a:r>
            <a:r>
              <a:rPr lang="zh-CN" altLang="en-US" sz="2400" dirty="0"/>
              <a:t>可为满足不同条件的映射</a:t>
            </a:r>
            <a:r>
              <a:rPr lang="zh-CN" altLang="en-US" sz="2400" dirty="0" smtClean="0"/>
              <a:t>法则：</a:t>
            </a:r>
            <a:endParaRPr lang="en-US" altLang="zh-CN" sz="2400" dirty="0" smtClean="0"/>
          </a:p>
          <a:p>
            <a:pPr lvl="2" algn="just">
              <a:lnSpc>
                <a:spcPct val="90000"/>
              </a:lnSpc>
            </a:pPr>
            <a:r>
              <a:rPr lang="zh-CN" altLang="en-US" sz="2000" dirty="0" smtClean="0"/>
              <a:t>线性变换</a:t>
            </a:r>
            <a:endParaRPr lang="en-US" altLang="zh-CN" sz="2000" dirty="0" smtClean="0"/>
          </a:p>
          <a:p>
            <a:pPr lvl="2" algn="just">
              <a:lnSpc>
                <a:spcPct val="90000"/>
              </a:lnSpc>
            </a:pPr>
            <a:r>
              <a:rPr lang="zh-CN" altLang="en-US" sz="2000" dirty="0" smtClean="0"/>
              <a:t>压缩映射</a:t>
            </a:r>
            <a:endParaRPr lang="en-US" altLang="zh-CN" sz="2000" dirty="0" smtClean="0"/>
          </a:p>
          <a:p>
            <a:pPr lvl="2" algn="just">
              <a:lnSpc>
                <a:spcPct val="90000"/>
              </a:lnSpc>
            </a:pPr>
            <a:r>
              <a:rPr lang="zh-CN" altLang="en-US" sz="2000" dirty="0" smtClean="0"/>
              <a:t>拓扑变换</a:t>
            </a:r>
            <a:endParaRPr lang="en-US" altLang="zh-CN" sz="2000" dirty="0" smtClean="0"/>
          </a:p>
          <a:p>
            <a:pPr lvl="2" algn="just">
              <a:lnSpc>
                <a:spcPct val="90000"/>
              </a:lnSpc>
            </a:pPr>
            <a:r>
              <a:rPr lang="zh-CN" altLang="en-US" sz="2000" dirty="0" smtClean="0"/>
              <a:t>乃至</a:t>
            </a:r>
            <a:r>
              <a:rPr lang="zh-CN" altLang="en-US" sz="2000" dirty="0"/>
              <a:t>更为复杂和抽象的</a:t>
            </a:r>
            <a:r>
              <a:rPr lang="zh-CN" altLang="en-US" sz="2000" dirty="0" smtClean="0"/>
              <a:t>变换</a:t>
            </a:r>
            <a:endParaRPr lang="zh-CN" altLang="en-US" sz="2400" dirty="0"/>
          </a:p>
          <a:p>
            <a:pPr lvl="1">
              <a:lnSpc>
                <a:spcPct val="90000"/>
              </a:lnSpc>
            </a:pPr>
            <a:r>
              <a:rPr lang="zh-CN" altLang="en-US" sz="2400" dirty="0"/>
              <a:t>在知识发现过程中，模式映射的意义在于</a:t>
            </a:r>
            <a:r>
              <a:rPr lang="zh-CN" altLang="en-US" sz="2400" dirty="0" smtClean="0"/>
              <a:t>：</a:t>
            </a:r>
            <a:endParaRPr lang="en-US" altLang="zh-CN" sz="2400" dirty="0" smtClean="0"/>
          </a:p>
          <a:p>
            <a:pPr lvl="2">
              <a:lnSpc>
                <a:spcPct val="90000"/>
              </a:lnSpc>
            </a:pPr>
            <a:r>
              <a:rPr lang="zh-CN" altLang="en-US" sz="2000" dirty="0" smtClean="0"/>
              <a:t>由于</a:t>
            </a:r>
            <a:r>
              <a:rPr lang="zh-CN" altLang="en-US" sz="2000" dirty="0"/>
              <a:t>模式不具备唯一性，</a:t>
            </a:r>
            <a:r>
              <a:rPr lang="zh-CN" altLang="en-US" sz="2000" dirty="0" smtClean="0"/>
              <a:t>其它表征</a:t>
            </a:r>
            <a:r>
              <a:rPr lang="zh-CN" altLang="en-US" sz="2000" dirty="0"/>
              <a:t>方式的对于后续处理来说是更为</a:t>
            </a:r>
            <a:r>
              <a:rPr lang="zh-CN" altLang="en-US" sz="2000" dirty="0" smtClean="0"/>
              <a:t>适合</a:t>
            </a:r>
            <a:endParaRPr lang="en-US" altLang="zh-CN" sz="2000" dirty="0" smtClean="0"/>
          </a:p>
          <a:p>
            <a:pPr lvl="2">
              <a:lnSpc>
                <a:spcPct val="90000"/>
              </a:lnSpc>
            </a:pPr>
            <a:r>
              <a:rPr lang="zh-CN" altLang="en-US" sz="2000" dirty="0" smtClean="0"/>
              <a:t>在</a:t>
            </a:r>
            <a:r>
              <a:rPr lang="zh-CN" altLang="en-US" sz="2000" dirty="0"/>
              <a:t>新的表示形式中，仅包含对当前分析来说是重要的信息，如几个属性描述包含着大部分信息，而抽象的另一更具概括能力的属性中则是一种浓缩了的形式。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模式操作</a:t>
            </a:r>
          </a:p>
        </p:txBody>
      </p:sp>
      <p:sp>
        <p:nvSpPr>
          <p:cNvPr id="3" name="内容占位符 2"/>
          <p:cNvSpPr>
            <a:spLocks noGrp="1"/>
          </p:cNvSpPr>
          <p:nvPr>
            <p:ph idx="1"/>
          </p:nvPr>
        </p:nvSpPr>
        <p:spPr>
          <a:xfrm>
            <a:off x="76200" y="609600"/>
            <a:ext cx="8991600" cy="1447800"/>
          </a:xfrm>
        </p:spPr>
        <p:txBody>
          <a:bodyPr/>
          <a:lstStyle/>
          <a:p>
            <a:endParaRPr lang="zh-CN" altLang="en-US" dirty="0"/>
          </a:p>
        </p:txBody>
      </p:sp>
      <p:pic>
        <p:nvPicPr>
          <p:cNvPr id="20482" name="Picture 2" descr="9188336641367543317970"/>
          <p:cNvPicPr>
            <a:picLocks noChangeArrowheads="1"/>
          </p:cNvPicPr>
          <p:nvPr/>
        </p:nvPicPr>
        <p:blipFill>
          <a:blip r:embed="rId2">
            <a:extLst>
              <a:ext uri="{28A0092B-C50C-407E-A947-70E740481C1C}">
                <a14:useLocalDpi xmlns:a14="http://schemas.microsoft.com/office/drawing/2010/main" val="0"/>
              </a:ext>
            </a:extLst>
          </a:blip>
          <a:srcRect l="-2554" t="-1332" r="-18726" b="-12097"/>
          <a:stretch>
            <a:fillRect/>
          </a:stretch>
        </p:blipFill>
        <p:spPr bwMode="auto">
          <a:xfrm>
            <a:off x="285750" y="1789906"/>
            <a:ext cx="5486400" cy="205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3" name="Picture 3" descr="8437147561367543317985"/>
          <p:cNvPicPr>
            <a:picLocks noChangeArrowheads="1"/>
          </p:cNvPicPr>
          <p:nvPr/>
        </p:nvPicPr>
        <p:blipFill>
          <a:blip r:embed="rId3">
            <a:extLst>
              <a:ext uri="{28A0092B-C50C-407E-A947-70E740481C1C}">
                <a14:useLocalDpi xmlns:a14="http://schemas.microsoft.com/office/drawing/2010/main" val="0"/>
              </a:ext>
            </a:extLst>
          </a:blip>
          <a:srcRect l="-3809" t="-5154" b="-10201"/>
          <a:stretch>
            <a:fillRect/>
          </a:stretch>
        </p:blipFill>
        <p:spPr bwMode="auto">
          <a:xfrm>
            <a:off x="3657600" y="3801269"/>
            <a:ext cx="4984750" cy="196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46386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1506" name="Picture 2" descr="7702249331367543318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762000"/>
            <a:ext cx="8382000"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20097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body" idx="1"/>
          </p:nvPr>
        </p:nvSpPr>
        <p:spPr>
          <a:xfrm>
            <a:off x="322263" y="915988"/>
            <a:ext cx="8642350" cy="4343400"/>
          </a:xfrm>
          <a:noFill/>
        </p:spPr>
        <p:txBody>
          <a:bodyPr lIns="92075" tIns="46038" rIns="92075" bIns="46038"/>
          <a:lstStyle/>
          <a:p>
            <a:r>
              <a:rPr lang="zh-CN" altLang="en-US" dirty="0"/>
              <a:t>多维分析，复杂数据对象的数据挖掘</a:t>
            </a:r>
          </a:p>
          <a:p>
            <a:r>
              <a:rPr lang="zh-CN" altLang="en-US" dirty="0"/>
              <a:t>空间数据库的数据挖掘</a:t>
            </a:r>
          </a:p>
          <a:p>
            <a:r>
              <a:rPr lang="zh-CN" altLang="en-US" dirty="0"/>
              <a:t>多媒体数据库的数据挖掘</a:t>
            </a:r>
          </a:p>
          <a:p>
            <a:r>
              <a:rPr lang="zh-CN" altLang="en-US" dirty="0"/>
              <a:t>时间序列的数据挖掘</a:t>
            </a:r>
          </a:p>
          <a:p>
            <a:r>
              <a:rPr lang="zh-CN" altLang="en-US" dirty="0"/>
              <a:t>文本数据挖掘</a:t>
            </a:r>
          </a:p>
          <a:p>
            <a:r>
              <a:rPr lang="en-US" altLang="zh-CN" dirty="0"/>
              <a:t>Web</a:t>
            </a:r>
            <a:r>
              <a:rPr lang="zh-CN" altLang="en-US" dirty="0" smtClean="0"/>
              <a:t>挖掘</a:t>
            </a:r>
            <a:endParaRPr lang="zh-CN" altLang="en-US" dirty="0"/>
          </a:p>
        </p:txBody>
      </p:sp>
      <p:sp>
        <p:nvSpPr>
          <p:cNvPr id="233475" name="Text Box 3"/>
          <p:cNvSpPr txBox="1">
            <a:spLocks noChangeArrowheads="1"/>
          </p:cNvSpPr>
          <p:nvPr/>
        </p:nvSpPr>
        <p:spPr bwMode="auto">
          <a:xfrm>
            <a:off x="1403350" y="549275"/>
            <a:ext cx="6121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Tx/>
              <a:buSzTx/>
              <a:buFontTx/>
              <a:buNone/>
            </a:pPr>
            <a:endParaRPr kumimoji="0" lang="zh-CN" altLang="zh-CN" sz="1800"/>
          </a:p>
        </p:txBody>
      </p:sp>
      <p:sp>
        <p:nvSpPr>
          <p:cNvPr id="233477" name="Text Box 5"/>
          <p:cNvSpPr txBox="1">
            <a:spLocks noChangeArrowheads="1"/>
          </p:cNvSpPr>
          <p:nvPr/>
        </p:nvSpPr>
        <p:spPr bwMode="auto">
          <a:xfrm>
            <a:off x="0" y="6021388"/>
            <a:ext cx="89646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ClrTx/>
              <a:buSzTx/>
              <a:buFontTx/>
              <a:buNone/>
            </a:pPr>
            <a:r>
              <a:rPr kumimoji="0" lang="en-US" altLang="zh-CN" sz="1600" dirty="0"/>
              <a:t>*</a:t>
            </a:r>
            <a:r>
              <a:rPr kumimoji="0" lang="en-US" altLang="zh-CN" sz="1600" b="1" dirty="0" err="1"/>
              <a:t>Jiawei</a:t>
            </a:r>
            <a:r>
              <a:rPr kumimoji="0" lang="en-US" altLang="zh-CN" sz="1600" b="1" dirty="0"/>
              <a:t> Han</a:t>
            </a:r>
            <a:r>
              <a:rPr kumimoji="0" lang="zh-CN" altLang="en-US" sz="1600" b="1" dirty="0"/>
              <a:t>，</a:t>
            </a:r>
            <a:r>
              <a:rPr kumimoji="0" lang="en-US" altLang="zh-CN" sz="1600" b="1" dirty="0"/>
              <a:t>Simon Fraser University, Canada</a:t>
            </a:r>
            <a:r>
              <a:rPr kumimoji="0" lang="zh-CN" altLang="en-US" sz="1600" b="1" dirty="0"/>
              <a:t>，</a:t>
            </a:r>
            <a:r>
              <a:rPr kumimoji="0" lang="en-US" altLang="zh-CN" sz="1600" b="1" dirty="0">
                <a:hlinkClick r:id="rId2"/>
              </a:rPr>
              <a:t>http://www.cs.sfu.ca</a:t>
            </a:r>
            <a:r>
              <a:rPr kumimoji="0" lang="en-US" altLang="zh-CN" sz="1600" b="1" dirty="0" smtClean="0">
                <a:hlinkClick r:id="rId2"/>
              </a:rPr>
              <a:t>/</a:t>
            </a:r>
            <a:endParaRPr kumimoji="0" lang="en-US" altLang="zh-CN" sz="1600" b="1" dirty="0"/>
          </a:p>
        </p:txBody>
      </p:sp>
      <p:sp>
        <p:nvSpPr>
          <p:cNvPr id="233480" name="Rectangle 8"/>
          <p:cNvSpPr>
            <a:spLocks noGrp="1" noChangeArrowheads="1"/>
          </p:cNvSpPr>
          <p:nvPr>
            <p:ph type="title"/>
          </p:nvPr>
        </p:nvSpPr>
        <p:spPr/>
        <p:txBody>
          <a:bodyPr/>
          <a:lstStyle/>
          <a:p>
            <a:r>
              <a:rPr lang="zh-CN" altLang="en-US" dirty="0" smtClean="0"/>
              <a:t>复杂类型数据</a:t>
            </a:r>
            <a:endParaRPr lang="zh-CN" alt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r>
              <a:rPr lang="en-US" altLang="zh-CN" b="0">
                <a:solidFill>
                  <a:srgbClr val="0000FF"/>
                </a:solidFill>
                <a:latin typeface="Arial" panose="020B0604020202020204" pitchFamily="34" charset="0"/>
              </a:rPr>
              <a:t>3 </a:t>
            </a:r>
            <a:r>
              <a:rPr lang="zh-CN" altLang="en-US" b="0">
                <a:solidFill>
                  <a:srgbClr val="0000FF"/>
                </a:solidFill>
                <a:latin typeface="Arial" panose="020B0604020202020204" pitchFamily="34" charset="0"/>
              </a:rPr>
              <a:t>气象知识的表示</a:t>
            </a:r>
            <a:endParaRPr lang="zh-CN" altLang="en-US" b="0">
              <a:latin typeface="Arial" panose="020B0604020202020204" pitchFamily="34" charset="0"/>
            </a:endParaRPr>
          </a:p>
        </p:txBody>
      </p:sp>
      <p:sp>
        <p:nvSpPr>
          <p:cNvPr id="289795" name="Rectangle 3"/>
          <p:cNvSpPr>
            <a:spLocks noGrp="1" noChangeArrowheads="1"/>
          </p:cNvSpPr>
          <p:nvPr>
            <p:ph type="body" idx="1"/>
          </p:nvPr>
        </p:nvSpPr>
        <p:spPr>
          <a:noFill/>
        </p:spPr>
        <p:txBody>
          <a:bodyPr/>
          <a:lstStyle/>
          <a:p>
            <a:pPr algn="just">
              <a:buFont typeface="Wingdings" panose="05000000000000000000" pitchFamily="2" charset="2"/>
              <a:buNone/>
            </a:pPr>
            <a:r>
              <a:rPr lang="en-US" altLang="zh-CN" b="0" dirty="0">
                <a:latin typeface="Arial" panose="020B0604020202020204" pitchFamily="34" charset="0"/>
                <a:cs typeface="Arial" panose="020B0604020202020204" pitchFamily="34" charset="0"/>
              </a:rPr>
              <a:t>	</a:t>
            </a:r>
            <a:r>
              <a:rPr lang="en-US" altLang="zh-CN" b="0" dirty="0">
                <a:solidFill>
                  <a:srgbClr val="0000FF"/>
                </a:solidFill>
                <a:latin typeface="Arial" panose="020B0604020202020204" pitchFamily="34" charset="0"/>
              </a:rPr>
              <a:t>3 </a:t>
            </a:r>
            <a:r>
              <a:rPr lang="zh-CN" altLang="en-US" b="0" dirty="0">
                <a:solidFill>
                  <a:srgbClr val="0000FF"/>
                </a:solidFill>
                <a:latin typeface="Arial" panose="020B0604020202020204" pitchFamily="34" charset="0"/>
              </a:rPr>
              <a:t>气象知识的表示</a:t>
            </a:r>
            <a:endParaRPr lang="zh-CN" altLang="en-US" b="0" dirty="0">
              <a:latin typeface="Arial" panose="020B0604020202020204" pitchFamily="34" charset="0"/>
            </a:endParaRPr>
          </a:p>
          <a:p>
            <a:pPr lvl="1" algn="just">
              <a:buFont typeface="Wingdings" panose="05000000000000000000" pitchFamily="2" charset="2"/>
              <a:buNone/>
            </a:pPr>
            <a:r>
              <a:rPr lang="en-US" altLang="zh-CN" b="0" dirty="0">
                <a:solidFill>
                  <a:srgbClr val="0000FF"/>
                </a:solidFill>
                <a:latin typeface="Arial" panose="020B0604020202020204" pitchFamily="34" charset="0"/>
              </a:rPr>
              <a:t>3.1 </a:t>
            </a:r>
            <a:r>
              <a:rPr lang="zh-CN" altLang="en-US" b="0" dirty="0">
                <a:solidFill>
                  <a:srgbClr val="0000FF"/>
                </a:solidFill>
                <a:latin typeface="Arial" panose="020B0604020202020204" pitchFamily="34" charset="0"/>
              </a:rPr>
              <a:t>知识的模式表示</a:t>
            </a:r>
            <a:endParaRPr lang="zh-CN" altLang="en-US" b="0" dirty="0">
              <a:latin typeface="Arial" panose="020B0604020202020204" pitchFamily="34" charset="0"/>
            </a:endParaRPr>
          </a:p>
          <a:p>
            <a:pPr lvl="1" algn="just">
              <a:buFont typeface="Wingdings" panose="05000000000000000000" pitchFamily="2" charset="2"/>
              <a:buNone/>
            </a:pPr>
            <a:r>
              <a:rPr lang="en-US" altLang="zh-CN" b="0" dirty="0">
                <a:solidFill>
                  <a:schemeClr val="folHlink"/>
                </a:solidFill>
                <a:latin typeface="Arial" panose="020B0604020202020204" pitchFamily="34" charset="0"/>
              </a:rPr>
              <a:t>3.2 </a:t>
            </a:r>
            <a:r>
              <a:rPr lang="zh-CN" altLang="en-US" b="0" dirty="0">
                <a:solidFill>
                  <a:schemeClr val="folHlink"/>
                </a:solidFill>
                <a:latin typeface="Arial" panose="020B0604020202020204" pitchFamily="34" charset="0"/>
              </a:rPr>
              <a:t>知识发现中的模式</a:t>
            </a:r>
          </a:p>
          <a:p>
            <a:pPr lvl="1" algn="just">
              <a:buFont typeface="Wingdings" panose="05000000000000000000" pitchFamily="2" charset="2"/>
              <a:buNone/>
            </a:pPr>
            <a:r>
              <a:rPr lang="en-US" altLang="zh-CN" b="0" dirty="0">
                <a:solidFill>
                  <a:schemeClr val="hlink"/>
                </a:solidFill>
                <a:latin typeface="Arial" panose="020B0604020202020204" pitchFamily="34" charset="0"/>
              </a:rPr>
              <a:t>3.3 </a:t>
            </a:r>
            <a:r>
              <a:rPr lang="zh-CN" altLang="en-US" b="0" dirty="0">
                <a:solidFill>
                  <a:schemeClr val="hlink"/>
                </a:solidFill>
                <a:latin typeface="Arial" panose="020B0604020202020204" pitchFamily="34" charset="0"/>
              </a:rPr>
              <a:t>模式的超图模型</a:t>
            </a:r>
          </a:p>
          <a:p>
            <a:pPr algn="just">
              <a:buFont typeface="Wingdings" panose="05000000000000000000" pitchFamily="2" charset="2"/>
              <a:buNone/>
            </a:pPr>
            <a:endParaRPr lang="en-US" altLang="zh-CN" b="0" dirty="0">
              <a:latin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zh-CN" altLang="en-US" dirty="0" smtClean="0"/>
              <a:t>系统</a:t>
            </a:r>
            <a:r>
              <a:rPr lang="zh-CN" altLang="en-US" dirty="0"/>
              <a:t>与结构</a:t>
            </a:r>
          </a:p>
        </p:txBody>
      </p:sp>
      <p:sp>
        <p:nvSpPr>
          <p:cNvPr id="304131" name="Rectangle 3"/>
          <p:cNvSpPr>
            <a:spLocks noGrp="1" noChangeArrowheads="1"/>
          </p:cNvSpPr>
          <p:nvPr>
            <p:ph type="body" idx="1"/>
          </p:nvPr>
        </p:nvSpPr>
        <p:spPr/>
        <p:txBody>
          <a:bodyPr/>
          <a:lstStyle/>
          <a:p>
            <a:r>
              <a:rPr lang="zh-CN" altLang="en-US" dirty="0"/>
              <a:t>天气系统是一个典型的</a:t>
            </a:r>
            <a:r>
              <a:rPr lang="zh-CN" altLang="en-US" dirty="0" smtClean="0"/>
              <a:t>物理过程</a:t>
            </a:r>
            <a:endParaRPr lang="en-US" altLang="zh-CN" dirty="0" smtClean="0"/>
          </a:p>
          <a:p>
            <a:r>
              <a:rPr lang="zh-CN" altLang="en-US" dirty="0" smtClean="0"/>
              <a:t>系统</a:t>
            </a:r>
            <a:r>
              <a:rPr lang="zh-CN" altLang="en-US" dirty="0"/>
              <a:t>的结构及其发展和演化同时具有时间特征和空间</a:t>
            </a:r>
            <a:r>
              <a:rPr lang="zh-CN" altLang="en-US" dirty="0" smtClean="0"/>
              <a:t>特征</a:t>
            </a:r>
            <a:endParaRPr lang="en-US" altLang="zh-CN" dirty="0" smtClean="0"/>
          </a:p>
          <a:p>
            <a:r>
              <a:rPr lang="zh-CN" altLang="en-US" dirty="0" smtClean="0"/>
              <a:t>可用</a:t>
            </a:r>
            <a:r>
              <a:rPr lang="zh-CN" altLang="en-US" dirty="0"/>
              <a:t>状态空间来描述和表征</a:t>
            </a:r>
            <a:r>
              <a:rPr lang="zh-CN" altLang="en-US" dirty="0" smtClean="0"/>
              <a:t>天气系统</a:t>
            </a:r>
            <a:endParaRPr lang="en-US" altLang="zh-CN" dirty="0" smtClean="0"/>
          </a:p>
          <a:p>
            <a:pPr marL="0" indent="0">
              <a:buNone/>
            </a:pPr>
            <a:r>
              <a:rPr lang="zh-CN" altLang="en-US" dirty="0" smtClean="0">
                <a:solidFill>
                  <a:srgbClr val="FF0000"/>
                </a:solidFill>
              </a:rPr>
              <a:t>在</a:t>
            </a:r>
            <a:r>
              <a:rPr lang="zh-CN" altLang="en-US" dirty="0">
                <a:solidFill>
                  <a:srgbClr val="FF0000"/>
                </a:solidFill>
              </a:rPr>
              <a:t>状态空间中研究其空间结构和系统随时间的发展演化</a:t>
            </a:r>
            <a:r>
              <a:rPr lang="zh-CN" altLang="en-US" dirty="0" smtClean="0">
                <a:solidFill>
                  <a:srgbClr val="FF0000"/>
                </a:solidFill>
              </a:rPr>
              <a:t>规律</a:t>
            </a:r>
            <a:endParaRPr lang="zh-CN" altLang="en-US" dirty="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endParaRPr lang="zh-CN" altLang="zh-CN"/>
          </a:p>
        </p:txBody>
      </p:sp>
      <p:sp>
        <p:nvSpPr>
          <p:cNvPr id="306179" name="Rectangle 3"/>
          <p:cNvSpPr>
            <a:spLocks noGrp="1" noChangeArrowheads="1"/>
          </p:cNvSpPr>
          <p:nvPr>
            <p:ph type="body" sz="half" idx="1"/>
          </p:nvPr>
        </p:nvSpPr>
        <p:spPr>
          <a:xfrm>
            <a:off x="250825" y="914400"/>
            <a:ext cx="4238625" cy="5791200"/>
          </a:xfrm>
        </p:spPr>
        <p:txBody>
          <a:bodyPr/>
          <a:lstStyle/>
          <a:p>
            <a:endParaRPr lang="zh-CN" altLang="zh-CN" sz="3200"/>
          </a:p>
        </p:txBody>
      </p:sp>
      <p:pic>
        <p:nvPicPr>
          <p:cNvPr id="306181" name="Picture 5" descr="wavepr0603Dsurf"/>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838200" y="838200"/>
            <a:ext cx="7391400" cy="5287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685800" y="0"/>
            <a:ext cx="7793038" cy="695325"/>
          </a:xfrm>
          <a:noFill/>
        </p:spPr>
        <p:txBody>
          <a:bodyPr/>
          <a:lstStyle/>
          <a:p>
            <a:r>
              <a:rPr lang="en-US" altLang="zh-CN" sz="3200" dirty="0">
                <a:latin typeface="+mj-ea"/>
              </a:rPr>
              <a:t>Hilbert</a:t>
            </a:r>
            <a:r>
              <a:rPr lang="zh-CN" altLang="en-US" sz="3200" dirty="0">
                <a:latin typeface="+mj-ea"/>
              </a:rPr>
              <a:t>空间</a:t>
            </a:r>
          </a:p>
        </p:txBody>
      </p:sp>
      <p:sp>
        <p:nvSpPr>
          <p:cNvPr id="351235" name="Rectangle 3"/>
          <p:cNvSpPr>
            <a:spLocks noGrp="1" noChangeArrowheads="1"/>
          </p:cNvSpPr>
          <p:nvPr>
            <p:ph type="body" idx="1"/>
          </p:nvPr>
        </p:nvSpPr>
        <p:spPr>
          <a:xfrm>
            <a:off x="685800" y="3048000"/>
            <a:ext cx="8248650" cy="1800225"/>
          </a:xfrm>
          <a:noFill/>
        </p:spPr>
        <p:txBody>
          <a:bodyPr/>
          <a:lstStyle/>
          <a:p>
            <a:pPr marL="0" indent="0">
              <a:buNone/>
            </a:pPr>
            <a:r>
              <a:rPr lang="zh-CN" altLang="en-US" sz="2800" dirty="0" smtClean="0"/>
              <a:t>将</a:t>
            </a:r>
            <a:r>
              <a:rPr lang="zh-CN" altLang="en-US" sz="2800" dirty="0"/>
              <a:t>模式建立在</a:t>
            </a:r>
            <a:r>
              <a:rPr lang="en-US" altLang="zh-CN" sz="2800" dirty="0"/>
              <a:t>Hilbert</a:t>
            </a:r>
            <a:r>
              <a:rPr lang="zh-CN" altLang="en-US" sz="2800" dirty="0"/>
              <a:t>空间中，在统一的空间中的变换可以保持系统的性质不变。</a:t>
            </a:r>
          </a:p>
        </p:txBody>
      </p:sp>
      <p:sp>
        <p:nvSpPr>
          <p:cNvPr id="351236" name="Rectangle 4"/>
          <p:cNvSpPr>
            <a:spLocks noChangeArrowheads="1"/>
          </p:cNvSpPr>
          <p:nvPr/>
        </p:nvSpPr>
        <p:spPr bwMode="auto">
          <a:xfrm>
            <a:off x="304800" y="1066800"/>
            <a:ext cx="9023350"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r>
              <a:rPr lang="en-US" altLang="zh-CN" sz="2800" b="1" dirty="0" smtClean="0">
                <a:ea typeface="黑体" panose="02010609060101010101" pitchFamily="2" charset="-122"/>
              </a:rPr>
              <a:t>    Hilbert</a:t>
            </a:r>
            <a:r>
              <a:rPr lang="zh-CN" altLang="en-US" sz="2800" b="1" dirty="0">
                <a:ea typeface="黑体" panose="02010609060101010101" pitchFamily="2" charset="-122"/>
              </a:rPr>
              <a:t>空间是一个完备的线性赋范空间，具有内积和正交基等性质，具有最佳逼近，因而</a:t>
            </a:r>
            <a:r>
              <a:rPr lang="en-US" altLang="zh-CN" sz="2800" b="1" dirty="0">
                <a:ea typeface="黑体" panose="02010609060101010101" pitchFamily="2" charset="-122"/>
              </a:rPr>
              <a:t>Hilbert</a:t>
            </a:r>
            <a:r>
              <a:rPr lang="zh-CN" altLang="en-US" sz="2800" b="1" dirty="0">
                <a:ea typeface="黑体" panose="02010609060101010101" pitchFamily="2" charset="-122"/>
              </a:rPr>
              <a:t>空间更适于用来表征和分析处理复杂类型数据。</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r>
              <a:rPr lang="en-US" altLang="zh-CN"/>
              <a:t>Hilbert</a:t>
            </a:r>
            <a:r>
              <a:rPr lang="zh-CN" altLang="en-US"/>
              <a:t>空间</a:t>
            </a:r>
          </a:p>
        </p:txBody>
      </p:sp>
      <p:sp>
        <p:nvSpPr>
          <p:cNvPr id="307203" name="Rectangle 3"/>
          <p:cNvSpPr>
            <a:spLocks noGrp="1" noChangeArrowheads="1"/>
          </p:cNvSpPr>
          <p:nvPr>
            <p:ph type="body" idx="1"/>
          </p:nvPr>
        </p:nvSpPr>
        <p:spPr/>
        <p:txBody>
          <a:bodyPr/>
          <a:lstStyle/>
          <a:p>
            <a:pPr algn="just">
              <a:lnSpc>
                <a:spcPct val="90000"/>
              </a:lnSpc>
            </a:pPr>
            <a:r>
              <a:rPr lang="en-US" altLang="zh-CN" sz="3200" dirty="0"/>
              <a:t>Hilbert</a:t>
            </a:r>
            <a:r>
              <a:rPr lang="zh-CN" altLang="en-US" sz="3200" dirty="0"/>
              <a:t>空间是欧氏空间在无限维的</a:t>
            </a:r>
            <a:r>
              <a:rPr lang="zh-CN" altLang="en-US" sz="3200" dirty="0" smtClean="0"/>
              <a:t>推广</a:t>
            </a:r>
            <a:endParaRPr lang="en-US" altLang="zh-CN" sz="3200" dirty="0" smtClean="0"/>
          </a:p>
          <a:p>
            <a:pPr algn="just">
              <a:lnSpc>
                <a:spcPct val="90000"/>
              </a:lnSpc>
            </a:pPr>
            <a:endParaRPr lang="en-US" altLang="zh-CN" sz="3200" dirty="0" smtClean="0"/>
          </a:p>
          <a:p>
            <a:pPr algn="just">
              <a:lnSpc>
                <a:spcPct val="90000"/>
              </a:lnSpc>
            </a:pPr>
            <a:r>
              <a:rPr lang="zh-CN" altLang="en-US" sz="3200" dirty="0" smtClean="0"/>
              <a:t>相比</a:t>
            </a:r>
            <a:r>
              <a:rPr lang="en-US" altLang="zh-CN" sz="3200" dirty="0"/>
              <a:t>Hilbert</a:t>
            </a:r>
            <a:r>
              <a:rPr lang="zh-CN" altLang="en-US" sz="3200" dirty="0"/>
              <a:t>空间有着更简单、方便和好的性质，并具有正交基和正交分解</a:t>
            </a:r>
            <a:r>
              <a:rPr lang="zh-CN" altLang="en-US" sz="3200" dirty="0" smtClean="0"/>
              <a:t>定理</a:t>
            </a:r>
            <a:endParaRPr lang="en-US" altLang="zh-CN" sz="3200" dirty="0" smtClean="0"/>
          </a:p>
          <a:p>
            <a:pPr algn="just">
              <a:lnSpc>
                <a:spcPct val="90000"/>
              </a:lnSpc>
            </a:pPr>
            <a:endParaRPr lang="en-US" altLang="zh-CN" sz="3200" dirty="0" smtClean="0"/>
          </a:p>
          <a:p>
            <a:pPr algn="just">
              <a:lnSpc>
                <a:spcPct val="90000"/>
              </a:lnSpc>
            </a:pPr>
            <a:r>
              <a:rPr lang="en-US" altLang="zh-CN" sz="3200" dirty="0" smtClean="0"/>
              <a:t>Hilbert</a:t>
            </a:r>
            <a:r>
              <a:rPr lang="zh-CN" altLang="en-US" sz="3200" dirty="0"/>
              <a:t>空间更适于用来表征和分析处理复杂数据类型，包括气象</a:t>
            </a:r>
            <a:r>
              <a:rPr lang="zh-CN" altLang="en-US" sz="3200" dirty="0" smtClean="0"/>
              <a:t>数据</a:t>
            </a:r>
            <a:endParaRPr lang="en-US" altLang="zh-CN" sz="3200" dirty="0" smtClean="0"/>
          </a:p>
          <a:p>
            <a:pPr algn="just">
              <a:lnSpc>
                <a:spcPct val="90000"/>
              </a:lnSpc>
            </a:pPr>
            <a:endParaRPr lang="zh-CN" altLang="en-US" sz="3200" dirty="0"/>
          </a:p>
          <a:p>
            <a:pPr algn="just">
              <a:lnSpc>
                <a:spcPct val="90000"/>
              </a:lnSpc>
            </a:pPr>
            <a:r>
              <a:rPr lang="zh-CN" altLang="en-US" sz="3200" dirty="0" smtClean="0">
                <a:solidFill>
                  <a:srgbClr val="FF0000"/>
                </a:solidFill>
              </a:rPr>
              <a:t>定义</a:t>
            </a:r>
            <a:r>
              <a:rPr lang="en-US" altLang="zh-CN" sz="3200" dirty="0" smtClean="0"/>
              <a:t> </a:t>
            </a:r>
            <a:r>
              <a:rPr lang="zh-CN" altLang="en-US" sz="3200" dirty="0" smtClean="0"/>
              <a:t>如果</a:t>
            </a:r>
            <a:r>
              <a:rPr lang="zh-CN" altLang="en-US" sz="3200" dirty="0"/>
              <a:t>内积空间作为导出范数下的一个赋范线性空间是完备的，则称为</a:t>
            </a:r>
            <a:r>
              <a:rPr lang="en-US" altLang="zh-CN" sz="3200" dirty="0"/>
              <a:t>Hilbert</a:t>
            </a:r>
            <a:r>
              <a:rPr lang="zh-CN" altLang="en-US" sz="3200" dirty="0"/>
              <a:t>空间。</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ltLang="zh-CN" dirty="0"/>
              <a:t>Hilbert</a:t>
            </a:r>
            <a:r>
              <a:rPr lang="zh-CN" altLang="en-US" dirty="0"/>
              <a:t>空间</a:t>
            </a:r>
          </a:p>
        </p:txBody>
      </p:sp>
      <p:sp>
        <p:nvSpPr>
          <p:cNvPr id="428035" name="Rectangle 3"/>
          <p:cNvSpPr>
            <a:spLocks noGrp="1" noChangeArrowheads="1"/>
          </p:cNvSpPr>
          <p:nvPr>
            <p:ph type="body" idx="1"/>
          </p:nvPr>
        </p:nvSpPr>
        <p:spPr/>
        <p:txBody>
          <a:bodyPr/>
          <a:lstStyle/>
          <a:p>
            <a:pPr>
              <a:lnSpc>
                <a:spcPct val="90000"/>
              </a:lnSpc>
            </a:pPr>
            <a:r>
              <a:rPr lang="en-US" altLang="zh-CN" sz="2800" dirty="0" smtClean="0"/>
              <a:t>Hilbert</a:t>
            </a:r>
            <a:r>
              <a:rPr lang="zh-CN" altLang="en-US" sz="2800" dirty="0" smtClean="0"/>
              <a:t>空间，</a:t>
            </a:r>
            <a:r>
              <a:rPr lang="zh-CN" altLang="en-US" sz="2800" dirty="0"/>
              <a:t>按由所规定的范数构成一个线性赋范空间，称这个范数为由内积所导出的范数</a:t>
            </a:r>
            <a:r>
              <a:rPr lang="zh-CN" altLang="en-US" sz="2800" dirty="0" smtClean="0"/>
              <a:t>。</a:t>
            </a:r>
            <a:endParaRPr lang="en-US" altLang="zh-CN" sz="2800" dirty="0" smtClean="0"/>
          </a:p>
          <a:p>
            <a:pPr>
              <a:lnSpc>
                <a:spcPct val="90000"/>
              </a:lnSpc>
            </a:pPr>
            <a:endParaRPr lang="en-US" altLang="zh-CN" sz="2800" dirty="0" smtClean="0"/>
          </a:p>
          <a:p>
            <a:pPr>
              <a:lnSpc>
                <a:spcPct val="90000"/>
              </a:lnSpc>
            </a:pPr>
            <a:r>
              <a:rPr lang="zh-CN" altLang="en-US" sz="2800" dirty="0" smtClean="0"/>
              <a:t>内</a:t>
            </a:r>
            <a:r>
              <a:rPr lang="zh-CN" altLang="en-US" sz="2800" dirty="0"/>
              <a:t>积空间是线性赋范空间，它具有线性赋范空间的一切性质，即存在极限和收敛等</a:t>
            </a:r>
            <a:r>
              <a:rPr lang="zh-CN" altLang="en-US" sz="2800" dirty="0" smtClean="0"/>
              <a:t>概念</a:t>
            </a:r>
            <a:endParaRPr lang="en-US" altLang="zh-CN" sz="2800" dirty="0" smtClean="0"/>
          </a:p>
          <a:p>
            <a:pPr>
              <a:lnSpc>
                <a:spcPct val="90000"/>
              </a:lnSpc>
            </a:pPr>
            <a:endParaRPr lang="en-US" altLang="zh-CN" sz="2800" dirty="0" smtClean="0"/>
          </a:p>
          <a:p>
            <a:pPr>
              <a:lnSpc>
                <a:spcPct val="90000"/>
              </a:lnSpc>
            </a:pPr>
            <a:r>
              <a:rPr lang="zh-CN" altLang="en-US" sz="2800" dirty="0" smtClean="0"/>
              <a:t>所以</a:t>
            </a:r>
            <a:r>
              <a:rPr lang="zh-CN" altLang="en-US" sz="2800" dirty="0"/>
              <a:t>可以定义内积空间的</a:t>
            </a:r>
            <a:r>
              <a:rPr lang="zh-CN" altLang="en-US" sz="2800" dirty="0" smtClean="0"/>
              <a:t>完备性</a:t>
            </a:r>
            <a:endParaRPr lang="en-US" altLang="zh-CN" sz="2800" dirty="0" smtClean="0"/>
          </a:p>
          <a:p>
            <a:pPr>
              <a:lnSpc>
                <a:spcPct val="90000"/>
              </a:lnSpc>
            </a:pPr>
            <a:endParaRPr lang="en-US" altLang="zh-CN" sz="2800" dirty="0"/>
          </a:p>
          <a:p>
            <a:pPr>
              <a:lnSpc>
                <a:spcPct val="90000"/>
              </a:lnSpc>
            </a:pPr>
            <a:r>
              <a:rPr lang="zh-CN" altLang="en-US" sz="2800" dirty="0" smtClean="0"/>
              <a:t>完备</a:t>
            </a:r>
            <a:r>
              <a:rPr lang="zh-CN" altLang="en-US" sz="2800" dirty="0"/>
              <a:t>的内积空间是</a:t>
            </a:r>
            <a:r>
              <a:rPr lang="en-US" altLang="zh-CN" sz="2800" dirty="0"/>
              <a:t>Hilbert</a:t>
            </a:r>
            <a:r>
              <a:rPr lang="zh-CN" altLang="en-US" sz="2800" dirty="0" smtClean="0"/>
              <a:t>空间</a:t>
            </a:r>
            <a:endParaRPr lang="en-US" altLang="zh-CN" sz="2800" dirty="0"/>
          </a:p>
          <a:p>
            <a:pPr marL="0" indent="0">
              <a:lnSpc>
                <a:spcPct val="90000"/>
              </a:lnSpc>
              <a:buNone/>
            </a:pPr>
            <a:r>
              <a:rPr lang="zh-CN" altLang="en-US" sz="3200" dirty="0" smtClean="0"/>
              <a:t> </a:t>
            </a:r>
            <a:r>
              <a:rPr lang="zh-CN" altLang="en-US" sz="3200" dirty="0"/>
              <a:t/>
            </a:r>
            <a:br>
              <a:rPr lang="zh-CN" altLang="en-US" sz="3200" dirty="0"/>
            </a:br>
            <a:r>
              <a:rPr lang="zh-CN" altLang="en-US" sz="3200" dirty="0" smtClean="0"/>
              <a:t>   </a:t>
            </a:r>
            <a:r>
              <a:rPr lang="en-US" altLang="zh-CN" sz="1600" u="sng" dirty="0" smtClean="0">
                <a:solidFill>
                  <a:srgbClr val="800080"/>
                </a:solidFill>
                <a:hlinkClick r:id="" action="ppaction://noaction"/>
              </a:rPr>
              <a:t>[</a:t>
            </a:r>
            <a:r>
              <a:rPr lang="en-US" altLang="zh-CN" sz="1600" u="sng" dirty="0">
                <a:solidFill>
                  <a:srgbClr val="800080"/>
                </a:solidFill>
                <a:hlinkClick r:id="" action="ppaction://noaction"/>
              </a:rPr>
              <a:t>1]</a:t>
            </a:r>
            <a:r>
              <a:rPr lang="en-US" altLang="zh-CN" sz="1600" dirty="0"/>
              <a:t> </a:t>
            </a:r>
            <a:r>
              <a:rPr lang="zh-CN" altLang="en-US" sz="1600" dirty="0">
                <a:latin typeface="Times New Roman" panose="02020603050405020304" pitchFamily="18" charset="0"/>
              </a:rPr>
              <a:t>杜询，现代数学引论，北京大学出版社，</a:t>
            </a:r>
            <a:r>
              <a:rPr lang="en-US" altLang="zh-CN" sz="1600" dirty="0"/>
              <a:t>1996</a:t>
            </a:r>
            <a:r>
              <a:rPr lang="zh-CN" altLang="en-US" sz="1600" dirty="0">
                <a:latin typeface="Times New Roman" panose="02020603050405020304" pitchFamily="18" charset="0"/>
              </a:rPr>
              <a:t>年</a:t>
            </a:r>
            <a:r>
              <a:rPr lang="en-US" altLang="zh-CN" sz="1600" dirty="0"/>
              <a:t>9</a:t>
            </a:r>
            <a:r>
              <a:rPr lang="zh-CN" altLang="en-US" sz="1600" dirty="0">
                <a:latin typeface="Times New Roman" panose="02020603050405020304" pitchFamily="18" charset="0"/>
              </a:rPr>
              <a:t>月</a:t>
            </a:r>
            <a:endParaRPr lang="zh-CN" altLang="en-US" sz="1600" dirty="0"/>
          </a:p>
          <a:p>
            <a:pPr>
              <a:lnSpc>
                <a:spcPct val="90000"/>
              </a:lnSpc>
            </a:pPr>
            <a:r>
              <a:rPr lang="en-US" altLang="zh-CN" sz="1600" u="sng" dirty="0">
                <a:solidFill>
                  <a:srgbClr val="800080"/>
                </a:solidFill>
                <a:hlinkClick r:id="" action="ppaction://noaction"/>
              </a:rPr>
              <a:t>[2]</a:t>
            </a:r>
            <a:r>
              <a:rPr lang="en-US" altLang="zh-CN" sz="1600" dirty="0"/>
              <a:t> </a:t>
            </a:r>
            <a:r>
              <a:rPr lang="zh-CN" altLang="en-US" sz="1600" dirty="0">
                <a:latin typeface="Times New Roman" panose="02020603050405020304" pitchFamily="18" charset="0"/>
              </a:rPr>
              <a:t>马振华，现代应用数学手册：应用分析卷，</a:t>
            </a:r>
            <a:r>
              <a:rPr lang="en-US" altLang="zh-CN" sz="1600" dirty="0"/>
              <a:t>1998</a:t>
            </a:r>
            <a:r>
              <a:rPr lang="zh-CN" altLang="en-US" sz="1600" dirty="0">
                <a:latin typeface="Times New Roman" panose="02020603050405020304" pitchFamily="18" charset="0"/>
              </a:rPr>
              <a:t>年</a:t>
            </a:r>
            <a:r>
              <a:rPr lang="en-US" altLang="zh-CN" sz="1600" dirty="0"/>
              <a:t>11</a:t>
            </a:r>
            <a:r>
              <a:rPr lang="zh-CN" altLang="en-US" sz="1600" dirty="0">
                <a:latin typeface="Times New Roman" panose="02020603050405020304" pitchFamily="18" charset="0"/>
              </a:rPr>
              <a:t>月</a:t>
            </a:r>
            <a:endParaRPr lang="zh-CN" altLang="en-US" sz="1600" dirty="0"/>
          </a:p>
          <a:p>
            <a:pPr>
              <a:lnSpc>
                <a:spcPct val="90000"/>
              </a:lnSpc>
            </a:pPr>
            <a:r>
              <a:rPr lang="en-US" altLang="zh-CN" sz="1600" u="sng" dirty="0">
                <a:solidFill>
                  <a:srgbClr val="800080"/>
                </a:solidFill>
                <a:hlinkClick r:id="" action="ppaction://noaction"/>
              </a:rPr>
              <a:t>[3]</a:t>
            </a:r>
            <a:r>
              <a:rPr lang="en-US" altLang="zh-CN" sz="1600" dirty="0"/>
              <a:t> </a:t>
            </a:r>
            <a:r>
              <a:rPr lang="zh-CN" altLang="en-US" sz="1600" dirty="0">
                <a:latin typeface="Times New Roman" panose="02020603050405020304" pitchFamily="18" charset="0"/>
              </a:rPr>
              <a:t>高瑞，近代数学，北京科技大学应用科学学院，</a:t>
            </a:r>
            <a:r>
              <a:rPr lang="en-US" altLang="zh-CN" sz="1600" dirty="0"/>
              <a:t>1997</a:t>
            </a:r>
            <a:r>
              <a:rPr lang="zh-CN" altLang="en-US" sz="1600" dirty="0">
                <a:latin typeface="Times New Roman" panose="02020603050405020304" pitchFamily="18" charset="0"/>
              </a:rPr>
              <a:t>年</a:t>
            </a:r>
            <a:endParaRPr lang="zh-CN" altLang="en-US" sz="1600" dirty="0"/>
          </a:p>
          <a:p>
            <a:pPr>
              <a:lnSpc>
                <a:spcPct val="90000"/>
              </a:lnSpc>
            </a:pPr>
            <a:endParaRPr lang="en-US" altLang="zh-CN" sz="16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altLang="zh-CN" dirty="0"/>
              <a:t>Hilbert</a:t>
            </a:r>
            <a:r>
              <a:rPr lang="zh-CN" altLang="en-US" dirty="0" smtClean="0"/>
              <a:t>空间中的定理</a:t>
            </a:r>
            <a:endParaRPr lang="zh-CN" altLang="zh-CN" dirty="0"/>
          </a:p>
        </p:txBody>
      </p:sp>
      <p:sp>
        <p:nvSpPr>
          <p:cNvPr id="308227" name="Rectangle 3"/>
          <p:cNvSpPr>
            <a:spLocks noGrp="1" noChangeArrowheads="1"/>
          </p:cNvSpPr>
          <p:nvPr>
            <p:ph type="body" idx="1"/>
          </p:nvPr>
        </p:nvSpPr>
        <p:spPr/>
        <p:txBody>
          <a:bodyPr/>
          <a:lstStyle/>
          <a:p>
            <a:pPr algn="just"/>
            <a:r>
              <a:rPr lang="zh-CN" altLang="en-US" sz="2800" dirty="0" smtClean="0"/>
              <a:t>定理 </a:t>
            </a:r>
            <a:r>
              <a:rPr lang="en-US" altLang="zh-CN" sz="2800" dirty="0" smtClean="0"/>
              <a:t>1 </a:t>
            </a:r>
            <a:r>
              <a:rPr lang="zh-CN" altLang="en-US" sz="2800" dirty="0"/>
              <a:t>设是</a:t>
            </a:r>
            <a:r>
              <a:rPr lang="en-US" altLang="zh-CN" sz="2800" dirty="0"/>
              <a:t>Hilbert</a:t>
            </a:r>
            <a:r>
              <a:rPr lang="zh-CN" altLang="en-US" sz="2800" dirty="0"/>
              <a:t>空间的闭凸子集</a:t>
            </a:r>
            <a:r>
              <a:rPr lang="en-US" altLang="zh-CN" sz="2800" dirty="0"/>
              <a:t>,</a:t>
            </a:r>
            <a:r>
              <a:rPr lang="zh-CN" altLang="en-US" sz="2800" dirty="0"/>
              <a:t>则在上存在唯一的最佳逼近</a:t>
            </a:r>
            <a:r>
              <a:rPr lang="zh-CN" altLang="en-US" sz="2800" dirty="0" smtClean="0"/>
              <a:t>元</a:t>
            </a:r>
            <a:endParaRPr lang="en-US" altLang="zh-CN" sz="2800" dirty="0" smtClean="0"/>
          </a:p>
          <a:p>
            <a:pPr algn="just"/>
            <a:endParaRPr lang="zh-CN" altLang="en-US" sz="2800" dirty="0"/>
          </a:p>
          <a:p>
            <a:pPr algn="just"/>
            <a:r>
              <a:rPr lang="zh-CN" altLang="en-US" sz="2800" dirty="0"/>
              <a:t>定理 </a:t>
            </a:r>
            <a:r>
              <a:rPr lang="en-US" altLang="zh-CN" sz="2800" dirty="0" smtClean="0"/>
              <a:t>2 </a:t>
            </a:r>
            <a:r>
              <a:rPr lang="zh-CN" altLang="en-US" sz="2800" dirty="0"/>
              <a:t>设</a:t>
            </a:r>
            <a:r>
              <a:rPr lang="en-US" altLang="zh-CN" sz="2800" dirty="0"/>
              <a:t>x</a:t>
            </a:r>
            <a:r>
              <a:rPr lang="zh-CN" altLang="en-US" sz="2800" dirty="0"/>
              <a:t>是</a:t>
            </a:r>
            <a:r>
              <a:rPr lang="en-US" altLang="zh-CN" sz="2800" dirty="0"/>
              <a:t>Hilbert</a:t>
            </a:r>
            <a:r>
              <a:rPr lang="zh-CN" altLang="en-US" sz="2800" dirty="0"/>
              <a:t>空间的一个完备线性子空间，则</a:t>
            </a:r>
            <a:r>
              <a:rPr lang="en-US" altLang="zh-CN" sz="2800" dirty="0"/>
              <a:t>x</a:t>
            </a:r>
            <a:r>
              <a:rPr lang="zh-CN" altLang="en-US" sz="2800" dirty="0"/>
              <a:t>存在唯一的</a:t>
            </a:r>
            <a:r>
              <a:rPr lang="en-US" altLang="zh-CN" sz="2800" dirty="0"/>
              <a:t>y</a:t>
            </a:r>
            <a:r>
              <a:rPr lang="zh-CN" altLang="en-US" sz="2800" dirty="0"/>
              <a:t>使得距最近（投影定理</a:t>
            </a:r>
            <a:r>
              <a:rPr lang="zh-CN" altLang="en-US" sz="2800" dirty="0" smtClean="0"/>
              <a:t>）</a:t>
            </a:r>
            <a:endParaRPr lang="en-US" altLang="zh-CN" sz="2800" dirty="0" smtClean="0"/>
          </a:p>
          <a:p>
            <a:endParaRPr lang="en-US" altLang="zh-CN" sz="2800" dirty="0"/>
          </a:p>
          <a:p>
            <a:r>
              <a:rPr lang="zh-CN" altLang="en-US" sz="2800" dirty="0" smtClean="0"/>
              <a:t>定理</a:t>
            </a:r>
            <a:r>
              <a:rPr lang="en-US" altLang="zh-CN" sz="2800" dirty="0"/>
              <a:t> </a:t>
            </a:r>
            <a:r>
              <a:rPr lang="en-US" altLang="zh-CN" sz="2800" dirty="0" smtClean="0"/>
              <a:t>3 </a:t>
            </a:r>
            <a:r>
              <a:rPr lang="zh-CN" altLang="en-US" sz="2800" dirty="0"/>
              <a:t>设</a:t>
            </a:r>
            <a:r>
              <a:rPr lang="en-US" altLang="zh-CN" sz="2800" dirty="0"/>
              <a:t>x</a:t>
            </a:r>
            <a:r>
              <a:rPr lang="zh-CN" altLang="en-US" sz="2800" dirty="0"/>
              <a:t>是</a:t>
            </a:r>
            <a:r>
              <a:rPr lang="en-US" altLang="zh-CN" sz="2800" dirty="0"/>
              <a:t>Hilbert</a:t>
            </a:r>
            <a:r>
              <a:rPr lang="zh-CN" altLang="en-US" sz="2800" dirty="0"/>
              <a:t>空间的一个线性闭子空间，则存在唯一的分解</a:t>
            </a:r>
            <a:r>
              <a:rPr lang="en-US" altLang="zh-CN" sz="2800" dirty="0"/>
              <a:t>,</a:t>
            </a:r>
            <a:r>
              <a:rPr lang="zh-CN" altLang="en-US" sz="2800" dirty="0"/>
              <a:t>正交分解。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r>
              <a:rPr lang="zh-CN" altLang="en-US" dirty="0" smtClean="0"/>
              <a:t>子空间</a:t>
            </a:r>
            <a:endParaRPr lang="zh-CN" altLang="zh-CN" dirty="0"/>
          </a:p>
        </p:txBody>
      </p:sp>
      <p:sp>
        <p:nvSpPr>
          <p:cNvPr id="318467" name="Rectangle 3"/>
          <p:cNvSpPr>
            <a:spLocks noGrp="1" noChangeArrowheads="1"/>
          </p:cNvSpPr>
          <p:nvPr>
            <p:ph type="body" idx="1"/>
          </p:nvPr>
        </p:nvSpPr>
        <p:spPr/>
        <p:txBody>
          <a:bodyPr/>
          <a:lstStyle/>
          <a:p>
            <a:r>
              <a:rPr lang="zh-CN" altLang="en-US" sz="2800" dirty="0"/>
              <a:t>由</a:t>
            </a:r>
            <a:r>
              <a:rPr lang="en-US" altLang="zh-CN" sz="2800" dirty="0"/>
              <a:t>Hilbert </a:t>
            </a:r>
            <a:r>
              <a:rPr lang="zh-CN" altLang="en-US" sz="2800" dirty="0"/>
              <a:t>空间的定义可知</a:t>
            </a:r>
            <a:r>
              <a:rPr lang="en-US" altLang="zh-CN" sz="2800" dirty="0"/>
              <a:t>Hilbert</a:t>
            </a:r>
            <a:r>
              <a:rPr lang="zh-CN" altLang="en-US" sz="2800" dirty="0"/>
              <a:t>空间是一个完备的线性赋范空间，所以它必然是一个</a:t>
            </a:r>
            <a:r>
              <a:rPr lang="zh-CN" altLang="en-US" sz="2800" dirty="0" smtClean="0"/>
              <a:t>线性空间</a:t>
            </a:r>
            <a:endParaRPr lang="en-US" altLang="zh-CN" sz="2800" dirty="0" smtClean="0"/>
          </a:p>
          <a:p>
            <a:r>
              <a:rPr lang="zh-CN" altLang="en-US" sz="2800" dirty="0" smtClean="0"/>
              <a:t>在</a:t>
            </a:r>
            <a:r>
              <a:rPr lang="zh-CN" altLang="en-US" sz="2800" dirty="0"/>
              <a:t>线性空间中存在线性变换，通过线性变换可以构建子空间，并可以利用子空间来对原始空间进行</a:t>
            </a:r>
            <a:r>
              <a:rPr lang="zh-CN" altLang="en-US" sz="2800" dirty="0" smtClean="0"/>
              <a:t>描述</a:t>
            </a:r>
            <a:endParaRPr lang="en-US" altLang="zh-CN" sz="2800" dirty="0" smtClean="0"/>
          </a:p>
          <a:p>
            <a:r>
              <a:rPr lang="zh-CN" altLang="en-US" sz="2800" dirty="0" smtClean="0"/>
              <a:t>其中</a:t>
            </a:r>
            <a:r>
              <a:rPr lang="zh-CN" altLang="en-US" sz="2800" dirty="0"/>
              <a:t>空间变换成为我们从不同的角度分析和观察原始空间的有利</a:t>
            </a:r>
            <a:r>
              <a:rPr lang="zh-CN" altLang="en-US" sz="2800" dirty="0" smtClean="0"/>
              <a:t>工具</a:t>
            </a:r>
            <a:endParaRPr lang="en-US" altLang="zh-CN" sz="2800" dirty="0" smtClean="0"/>
          </a:p>
          <a:p>
            <a:r>
              <a:rPr lang="zh-CN" altLang="en-US" sz="2800" dirty="0" smtClean="0"/>
              <a:t>由于</a:t>
            </a:r>
            <a:r>
              <a:rPr lang="zh-CN" altLang="en-US" sz="2800" dirty="0"/>
              <a:t>描述天气系统的气象数据十分复杂，我们可以借助于子空间通过空间变换和映射将其分解到不同的子空间中对其进行分析和研究。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r>
              <a:rPr lang="zh-CN" altLang="en-US" dirty="0" smtClean="0"/>
              <a:t>子空间</a:t>
            </a:r>
            <a:r>
              <a:rPr lang="en-US" altLang="zh-CN" dirty="0" smtClean="0"/>
              <a:t>——</a:t>
            </a:r>
            <a:r>
              <a:rPr lang="zh-CN" altLang="en-US" dirty="0" smtClean="0">
                <a:latin typeface="Arial" panose="020B0604020202020204" pitchFamily="34" charset="0"/>
              </a:rPr>
              <a:t>线性映射</a:t>
            </a:r>
            <a:endParaRPr lang="zh-CN" altLang="en-US" dirty="0">
              <a:latin typeface="Arial" panose="020B0604020202020204" pitchFamily="34" charset="0"/>
            </a:endParaRPr>
          </a:p>
        </p:txBody>
      </p:sp>
      <p:sp>
        <p:nvSpPr>
          <p:cNvPr id="319491" name="Rectangle 3"/>
          <p:cNvSpPr>
            <a:spLocks noGrp="1" noChangeArrowheads="1"/>
          </p:cNvSpPr>
          <p:nvPr>
            <p:ph type="body" idx="1"/>
          </p:nvPr>
        </p:nvSpPr>
        <p:spPr/>
        <p:txBody>
          <a:bodyPr/>
          <a:lstStyle/>
          <a:p>
            <a:pPr algn="just"/>
            <a:r>
              <a:rPr lang="zh-CN" altLang="en-US" dirty="0"/>
              <a:t>通过线性变换可以构建子空间，并可以利用子空间来对原始空间进行表征，如小波子空间。 </a:t>
            </a:r>
          </a:p>
          <a:p>
            <a:pPr algn="just"/>
            <a:endParaRPr lang="en-US" altLang="zh-CN" b="0" dirty="0" smtClean="0">
              <a:latin typeface="Arial" panose="020B0604020202020204" pitchFamily="34" charset="0"/>
              <a:cs typeface="Arial" panose="020B0604020202020204" pitchFamily="34" charset="0"/>
            </a:endParaRPr>
          </a:p>
          <a:p>
            <a:r>
              <a:rPr lang="zh-CN" altLang="en-US" dirty="0"/>
              <a:t>从空间变换的角度来看，知识发现的过程中的许多变换，如降维、特征抽取、分类聚类等都可以看作是空间的映射与变换。线性空间的映射是是借助于矩阵运算来完成的。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zh-CN" altLang="en-US" dirty="0"/>
              <a:t>子空间</a:t>
            </a:r>
            <a:r>
              <a:rPr lang="en-US" altLang="zh-CN" dirty="0"/>
              <a:t>——</a:t>
            </a:r>
            <a:r>
              <a:rPr lang="zh-CN" altLang="en-US" dirty="0" smtClean="0"/>
              <a:t>同态</a:t>
            </a:r>
            <a:r>
              <a:rPr lang="zh-CN" altLang="en-US" dirty="0"/>
              <a:t>映射</a:t>
            </a:r>
          </a:p>
        </p:txBody>
      </p:sp>
      <p:graphicFrame>
        <p:nvGraphicFramePr>
          <p:cNvPr id="320543" name="Object 31"/>
          <p:cNvGraphicFramePr>
            <a:graphicFrameLocks noChangeAspect="1"/>
          </p:cNvGraphicFramePr>
          <p:nvPr/>
        </p:nvGraphicFramePr>
        <p:xfrm>
          <a:off x="304800" y="990600"/>
          <a:ext cx="8534400" cy="4114800"/>
        </p:xfrm>
        <a:graphic>
          <a:graphicData uri="http://schemas.openxmlformats.org/presentationml/2006/ole">
            <mc:AlternateContent xmlns:mc="http://schemas.openxmlformats.org/markup-compatibility/2006">
              <mc:Choice xmlns:v="urn:schemas-microsoft-com:vml" Requires="v">
                <p:oleObj spid="_x0000_s6208" name="BMP 图象" r:id="rId3" imgW="5791200" imgH="2286000" progId="Paint.Picture">
                  <p:embed/>
                </p:oleObj>
              </mc:Choice>
              <mc:Fallback>
                <p:oleObj name="BMP 图象" r:id="rId3" imgW="5791200" imgH="2286000" progId="Paint.Picture">
                  <p:embed/>
                  <p:pic>
                    <p:nvPicPr>
                      <p:cNvPr id="0" name="图片 61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906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zh-CN" altLang="en-US" dirty="0"/>
              <a:t>复杂类型数据</a:t>
            </a:r>
          </a:p>
        </p:txBody>
      </p:sp>
      <p:sp>
        <p:nvSpPr>
          <p:cNvPr id="242691" name="Rectangle 3"/>
          <p:cNvSpPr>
            <a:spLocks noGrp="1" noChangeArrowheads="1"/>
          </p:cNvSpPr>
          <p:nvPr>
            <p:ph type="body" idx="1"/>
          </p:nvPr>
        </p:nvSpPr>
        <p:spPr/>
        <p:txBody>
          <a:bodyPr/>
          <a:lstStyle/>
          <a:p>
            <a:r>
              <a:rPr lang="zh-CN" altLang="en-US" dirty="0" smtClean="0"/>
              <a:t>复杂类型数据有几个显著的特点：</a:t>
            </a:r>
          </a:p>
          <a:p>
            <a:pPr lvl="1"/>
            <a:r>
              <a:rPr lang="zh-CN" altLang="en-US" dirty="0" smtClean="0"/>
              <a:t>数据量十分巨大；</a:t>
            </a:r>
          </a:p>
          <a:p>
            <a:pPr lvl="1"/>
            <a:r>
              <a:rPr lang="zh-CN" altLang="en-US" dirty="0" smtClean="0"/>
              <a:t>数据类型复杂；</a:t>
            </a:r>
          </a:p>
          <a:p>
            <a:pPr lvl="1"/>
            <a:r>
              <a:rPr lang="zh-CN" altLang="en-US" dirty="0" smtClean="0"/>
              <a:t>数据依附于复杂的系统</a:t>
            </a:r>
            <a:endParaRPr lang="en-US" altLang="zh-CN" dirty="0" smtClean="0"/>
          </a:p>
          <a:p>
            <a:pPr lvl="1"/>
            <a:r>
              <a:rPr lang="zh-CN" altLang="en-US" dirty="0" smtClean="0"/>
              <a:t>因此，具有很强的时空变化特征。</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1026"/>
          <p:cNvSpPr>
            <a:spLocks noGrp="1" noChangeArrowheads="1"/>
          </p:cNvSpPr>
          <p:nvPr>
            <p:ph type="title"/>
          </p:nvPr>
        </p:nvSpPr>
        <p:spPr>
          <a:xfrm>
            <a:off x="1066800" y="1"/>
            <a:ext cx="7793038" cy="533400"/>
          </a:xfrm>
          <a:noFill/>
        </p:spPr>
        <p:txBody>
          <a:bodyPr/>
          <a:lstStyle/>
          <a:p>
            <a:r>
              <a:rPr lang="zh-CN" altLang="en-US" sz="3200" dirty="0"/>
              <a:t>小波变换</a:t>
            </a:r>
          </a:p>
        </p:txBody>
      </p:sp>
      <p:sp>
        <p:nvSpPr>
          <p:cNvPr id="353284" name="Rectangle 1028"/>
          <p:cNvSpPr>
            <a:spLocks noGrp="1" noChangeArrowheads="1"/>
          </p:cNvSpPr>
          <p:nvPr>
            <p:ph type="body" idx="1"/>
          </p:nvPr>
        </p:nvSpPr>
        <p:spPr>
          <a:xfrm>
            <a:off x="152401" y="990600"/>
            <a:ext cx="8966200" cy="3473450"/>
          </a:xfrm>
          <a:noFill/>
        </p:spPr>
        <p:txBody>
          <a:bodyPr/>
          <a:lstStyle/>
          <a:p>
            <a:r>
              <a:rPr lang="zh-CN" altLang="en-US" sz="2800" dirty="0"/>
              <a:t>小波变换是</a:t>
            </a:r>
            <a:r>
              <a:rPr lang="en-US" altLang="zh-CN" sz="2800" dirty="0"/>
              <a:t>Hilbert</a:t>
            </a:r>
            <a:r>
              <a:rPr lang="zh-CN" altLang="en-US" sz="2800" dirty="0"/>
              <a:t>空间中的一种</a:t>
            </a:r>
            <a:r>
              <a:rPr lang="zh-CN" altLang="en-US" sz="2800" dirty="0" smtClean="0"/>
              <a:t>变换</a:t>
            </a:r>
            <a:endParaRPr lang="en-US" altLang="zh-CN" sz="2800" dirty="0" smtClean="0"/>
          </a:p>
          <a:p>
            <a:endParaRPr lang="en-US" altLang="zh-CN" sz="2800" dirty="0" smtClean="0"/>
          </a:p>
          <a:p>
            <a:endParaRPr lang="en-US" altLang="zh-CN" sz="2800" dirty="0" smtClean="0"/>
          </a:p>
          <a:p>
            <a:r>
              <a:rPr lang="zh-CN" altLang="en-US" sz="2800" dirty="0"/>
              <a:t>小波变换将原始数据映射到以小波函数为正交基的子空间中，并用子空间来近似原始空间 </a:t>
            </a:r>
            <a:endParaRPr lang="en-US" altLang="zh-CN" sz="2800" dirty="0"/>
          </a:p>
          <a:p>
            <a:endParaRPr lang="zh-CN" altLang="en-US" sz="2800" dirty="0"/>
          </a:p>
          <a:p>
            <a:r>
              <a:rPr lang="zh-CN" altLang="en-US" sz="2800" dirty="0"/>
              <a:t>在子空间中小波系数可以很好地表征原始信号在相应子空间中的特征，并以此实现层次化</a:t>
            </a:r>
            <a:r>
              <a:rPr lang="zh-CN" altLang="en-US" sz="2800" dirty="0" smtClean="0"/>
              <a:t>近似</a:t>
            </a:r>
            <a:endParaRPr lang="zh-CN" altLang="en-US" sz="2800"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524000"/>
            <a:ext cx="28098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1026"/>
          <p:cNvSpPr>
            <a:spLocks noGrp="1" noChangeArrowheads="1"/>
          </p:cNvSpPr>
          <p:nvPr>
            <p:ph type="title"/>
          </p:nvPr>
        </p:nvSpPr>
        <p:spPr>
          <a:xfrm>
            <a:off x="1066800" y="1"/>
            <a:ext cx="7793038" cy="533400"/>
          </a:xfrm>
          <a:noFill/>
        </p:spPr>
        <p:txBody>
          <a:bodyPr/>
          <a:lstStyle/>
          <a:p>
            <a:r>
              <a:rPr lang="zh-CN" altLang="en-US" sz="3200" dirty="0"/>
              <a:t>小波变换</a:t>
            </a:r>
          </a:p>
        </p:txBody>
      </p:sp>
      <p:sp>
        <p:nvSpPr>
          <p:cNvPr id="353284" name="Rectangle 1028"/>
          <p:cNvSpPr>
            <a:spLocks noGrp="1" noChangeArrowheads="1"/>
          </p:cNvSpPr>
          <p:nvPr>
            <p:ph type="body" idx="1"/>
          </p:nvPr>
        </p:nvSpPr>
        <p:spPr>
          <a:xfrm>
            <a:off x="152401" y="990600"/>
            <a:ext cx="8966200" cy="3473450"/>
          </a:xfrm>
          <a:noFill/>
        </p:spPr>
        <p:txBody>
          <a:bodyPr/>
          <a:lstStyle/>
          <a:p>
            <a:r>
              <a:rPr lang="zh-CN" altLang="en-US" sz="2800" dirty="0"/>
              <a:t>多分辨率分析是在厂函数空间内</a:t>
            </a:r>
            <a:r>
              <a:rPr lang="en-US" altLang="zh-CN" sz="2800" dirty="0"/>
              <a:t>,</a:t>
            </a:r>
            <a:r>
              <a:rPr lang="zh-CN" altLang="en-US" sz="2800" dirty="0"/>
              <a:t>将函数描述为一系列近似函数的极限。</a:t>
            </a:r>
            <a:endParaRPr lang="en-US" altLang="zh-CN" sz="2800" dirty="0"/>
          </a:p>
          <a:p>
            <a:r>
              <a:rPr lang="zh-CN" altLang="en-US" sz="2800" dirty="0"/>
              <a:t>每一个近似都是函数的平滑版本</a:t>
            </a:r>
            <a:r>
              <a:rPr lang="en-US" altLang="zh-CN" sz="2800" dirty="0"/>
              <a:t>,</a:t>
            </a:r>
            <a:r>
              <a:rPr lang="zh-CN" altLang="en-US" sz="2800" dirty="0"/>
              <a:t>而且具有越来越精细的近似函数。这些近似都是在不同尺度上得到的</a:t>
            </a:r>
            <a:r>
              <a:rPr lang="en-US" altLang="zh-CN" sz="2800" dirty="0"/>
              <a:t>,</a:t>
            </a:r>
            <a:r>
              <a:rPr lang="zh-CN" altLang="en-US" sz="2800" dirty="0"/>
              <a:t>多分辨率分析由此得名</a:t>
            </a:r>
            <a:r>
              <a:rPr lang="zh-CN" altLang="en-US" sz="2800" dirty="0" smtClean="0"/>
              <a:t>。</a:t>
            </a:r>
            <a:endParaRPr lang="en-US" altLang="zh-CN" sz="2800" dirty="0" smtClean="0"/>
          </a:p>
          <a:p>
            <a:endParaRPr lang="zh-CN" altLang="en-US" sz="2800" dirty="0"/>
          </a:p>
          <a:p>
            <a:endParaRPr lang="en-US" altLang="zh-CN" sz="28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786188"/>
            <a:ext cx="56388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037" y="4724400"/>
            <a:ext cx="38957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8290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小波变换</a:t>
            </a:r>
          </a:p>
        </p:txBody>
      </p:sp>
      <p:sp>
        <p:nvSpPr>
          <p:cNvPr id="3" name="内容占位符 2"/>
          <p:cNvSpPr>
            <a:spLocks noGrp="1"/>
          </p:cNvSpPr>
          <p:nvPr>
            <p:ph idx="1"/>
          </p:nvPr>
        </p:nvSpPr>
        <p:spPr/>
        <p:txBody>
          <a:bodyPr/>
          <a:lstStyle/>
          <a:p>
            <a:endParaRPr lang="zh-CN"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7839075"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7" y="1381125"/>
            <a:ext cx="48387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2" y="2071687"/>
            <a:ext cx="69627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2" y="3733801"/>
            <a:ext cx="7953375" cy="275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445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小波变换</a:t>
            </a:r>
          </a:p>
        </p:txBody>
      </p:sp>
      <p:sp>
        <p:nvSpPr>
          <p:cNvPr id="3" name="内容占位符 2"/>
          <p:cNvSpPr>
            <a:spLocks noGrp="1"/>
          </p:cNvSpPr>
          <p:nvPr>
            <p:ph idx="1"/>
          </p:nvPr>
        </p:nvSpPr>
        <p:spPr/>
        <p:txBody>
          <a:bodyPr/>
          <a:lstStyle/>
          <a:p>
            <a:endParaRPr lang="zh-CN" alt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914400"/>
            <a:ext cx="663892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038600"/>
            <a:ext cx="759142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0854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783907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5471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zh-CN" altLang="en-US" sz="3200" dirty="0"/>
              <a:t>小波逼近</a:t>
            </a:r>
          </a:p>
        </p:txBody>
      </p:sp>
      <p:sp>
        <p:nvSpPr>
          <p:cNvPr id="292867" name="Rectangle 3"/>
          <p:cNvSpPr>
            <a:spLocks noGrp="1" noChangeArrowheads="1"/>
          </p:cNvSpPr>
          <p:nvPr>
            <p:ph type="body" idx="1"/>
          </p:nvPr>
        </p:nvSpPr>
        <p:spPr/>
        <p:txBody>
          <a:bodyPr/>
          <a:lstStyle/>
          <a:p>
            <a:pPr>
              <a:buFont typeface="Wingdings" panose="05000000000000000000" pitchFamily="2" charset="2"/>
              <a:buNone/>
            </a:pPr>
            <a:r>
              <a:rPr lang="en-US" altLang="zh-CN" sz="2800" dirty="0"/>
              <a:t>  </a:t>
            </a:r>
            <a:r>
              <a:rPr lang="en-US" altLang="zh-CN" sz="2800" dirty="0" smtClean="0"/>
              <a:t> </a:t>
            </a:r>
            <a:r>
              <a:rPr lang="zh-CN" altLang="en-US" sz="2800" dirty="0" smtClean="0"/>
              <a:t>从</a:t>
            </a:r>
            <a:r>
              <a:rPr lang="zh-CN" altLang="en-US" sz="2800" dirty="0"/>
              <a:t>逼近的角度来看，小波变换是最小平方意义下的空间</a:t>
            </a:r>
            <a:r>
              <a:rPr lang="zh-CN" altLang="en-US" sz="2800" dirty="0" smtClean="0"/>
              <a:t>逼近</a:t>
            </a:r>
            <a:endParaRPr lang="en-US" altLang="zh-CN" sz="2800" dirty="0"/>
          </a:p>
          <a:p>
            <a:pPr>
              <a:buFont typeface="Wingdings" panose="05000000000000000000" pitchFamily="2" charset="2"/>
              <a:buNone/>
            </a:pPr>
            <a:endParaRPr lang="en-US" altLang="zh-CN" sz="2800" dirty="0" smtClean="0"/>
          </a:p>
          <a:p>
            <a:pPr>
              <a:buFont typeface="Wingdings" panose="05000000000000000000" pitchFamily="2" charset="2"/>
              <a:buNone/>
            </a:pPr>
            <a:r>
              <a:rPr lang="en-US" altLang="zh-CN" sz="2800" dirty="0"/>
              <a:t> </a:t>
            </a:r>
            <a:r>
              <a:rPr lang="en-US" altLang="zh-CN" sz="2800" dirty="0" smtClean="0"/>
              <a:t>  </a:t>
            </a:r>
            <a:r>
              <a:rPr lang="zh-CN" altLang="en-US" sz="2800" dirty="0" smtClean="0"/>
              <a:t>小波变换</a:t>
            </a:r>
            <a:r>
              <a:rPr lang="zh-CN" altLang="en-US" sz="2800" dirty="0"/>
              <a:t>的应用主要集中在图像的处理和信号分析，小波变换可以提供有关信号谱内容的</a:t>
            </a:r>
            <a:r>
              <a:rPr lang="zh-CN" altLang="en-US" sz="2800" dirty="0" smtClean="0"/>
              <a:t>信息</a:t>
            </a:r>
            <a:endParaRPr lang="en-US" altLang="zh-CN" sz="2800" dirty="0"/>
          </a:p>
          <a:p>
            <a:pPr>
              <a:buFont typeface="Wingdings" panose="05000000000000000000" pitchFamily="2" charset="2"/>
              <a:buNone/>
            </a:pPr>
            <a:endParaRPr lang="en-US" altLang="zh-CN" sz="2800" dirty="0" smtClean="0"/>
          </a:p>
          <a:p>
            <a:pPr>
              <a:buFont typeface="Wingdings" panose="05000000000000000000" pitchFamily="2" charset="2"/>
              <a:buNone/>
            </a:pPr>
            <a:r>
              <a:rPr lang="en-US" altLang="zh-CN" sz="2800" dirty="0"/>
              <a:t> </a:t>
            </a:r>
            <a:r>
              <a:rPr lang="en-US" altLang="zh-CN" sz="2800" dirty="0" smtClean="0"/>
              <a:t>  </a:t>
            </a:r>
            <a:r>
              <a:rPr lang="zh-CN" altLang="en-US" sz="2800" dirty="0" smtClean="0"/>
              <a:t>同时</a:t>
            </a:r>
            <a:r>
              <a:rPr lang="zh-CN" altLang="en-US" sz="2800" dirty="0"/>
              <a:t>，小波还具有时间域和频率域的局部化特征，使得小波变换可提供对信号进行多分辨率分析（即不同尺度下的逼近）的</a:t>
            </a:r>
            <a:r>
              <a:rPr lang="zh-CN" altLang="en-US" sz="2800" dirty="0" smtClean="0"/>
              <a:t>功能</a:t>
            </a:r>
            <a:endParaRPr lang="en-US" altLang="zh-CN" sz="2800" dirty="0"/>
          </a:p>
          <a:p>
            <a:pPr>
              <a:buFont typeface="Wingdings" panose="05000000000000000000" pitchFamily="2" charset="2"/>
              <a:buNone/>
            </a:pPr>
            <a:endParaRPr lang="en-US" altLang="zh-CN" sz="2800" dirty="0" smtClean="0"/>
          </a:p>
          <a:p>
            <a:pPr>
              <a:buFont typeface="Wingdings" panose="05000000000000000000" pitchFamily="2" charset="2"/>
              <a:buNone/>
            </a:pPr>
            <a:r>
              <a:rPr lang="en-US" altLang="zh-CN" sz="2800" dirty="0"/>
              <a:t> </a:t>
            </a:r>
            <a:r>
              <a:rPr lang="en-US" altLang="zh-CN" sz="2800" dirty="0" smtClean="0"/>
              <a:t>  </a:t>
            </a:r>
            <a:r>
              <a:rPr lang="zh-CN" altLang="en-US" sz="2800" dirty="0" smtClean="0"/>
              <a:t>利用</a:t>
            </a:r>
            <a:r>
              <a:rPr lang="zh-CN" altLang="en-US" sz="2800" dirty="0"/>
              <a:t>这些性质可以对于数据，尤其是复杂类型数据进行由粗到细的分析和处理。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zh-CN" altLang="en-US" sz="3200" dirty="0"/>
              <a:t>小波逼近</a:t>
            </a:r>
            <a:endParaRPr lang="zh-CN" altLang="zh-CN" sz="3200" dirty="0"/>
          </a:p>
        </p:txBody>
      </p:sp>
      <p:sp>
        <p:nvSpPr>
          <p:cNvPr id="293891" name="Rectangle 3"/>
          <p:cNvSpPr>
            <a:spLocks noGrp="1" noChangeArrowheads="1"/>
          </p:cNvSpPr>
          <p:nvPr>
            <p:ph type="body" idx="1"/>
          </p:nvPr>
        </p:nvSpPr>
        <p:spPr/>
        <p:txBody>
          <a:bodyPr/>
          <a:lstStyle/>
          <a:p>
            <a:pPr>
              <a:lnSpc>
                <a:spcPct val="90000"/>
              </a:lnSpc>
            </a:pPr>
            <a:r>
              <a:rPr lang="zh-CN" altLang="en-US" sz="2800" dirty="0"/>
              <a:t>在进行气象数据的知识发现过程中，利用小波变换的多尺度分辨和截断近似</a:t>
            </a:r>
            <a:r>
              <a:rPr lang="zh-CN" altLang="en-US" sz="2800" dirty="0" smtClean="0"/>
              <a:t>特性</a:t>
            </a:r>
            <a:endParaRPr lang="en-US" altLang="zh-CN" sz="2800" dirty="0" smtClean="0"/>
          </a:p>
          <a:p>
            <a:pPr>
              <a:lnSpc>
                <a:spcPct val="90000"/>
              </a:lnSpc>
            </a:pPr>
            <a:endParaRPr lang="zh-CN" altLang="en-US" sz="2800" dirty="0"/>
          </a:p>
          <a:p>
            <a:pPr>
              <a:lnSpc>
                <a:spcPct val="90000"/>
              </a:lnSpc>
            </a:pPr>
            <a:r>
              <a:rPr lang="zh-CN" altLang="en-US" sz="2800" dirty="0"/>
              <a:t>从认知的意义上来看，小波分析的不同尺度的分解十分类似于人类在认识客观事物的过程中所表现出来的对事物的性质的逐步抽象和综合概括的</a:t>
            </a:r>
            <a:r>
              <a:rPr lang="zh-CN" altLang="en-US" sz="2800" dirty="0" smtClean="0"/>
              <a:t>过程</a:t>
            </a:r>
            <a:endParaRPr lang="en-US" altLang="zh-CN" sz="2800" dirty="0" smtClean="0"/>
          </a:p>
          <a:p>
            <a:pPr>
              <a:lnSpc>
                <a:spcPct val="90000"/>
              </a:lnSpc>
            </a:pPr>
            <a:endParaRPr lang="en-US" altLang="zh-CN" sz="2800" dirty="0"/>
          </a:p>
          <a:p>
            <a:pPr>
              <a:lnSpc>
                <a:spcPct val="90000"/>
              </a:lnSpc>
            </a:pPr>
            <a:r>
              <a:rPr lang="zh-CN" altLang="en-US" sz="2800" dirty="0" smtClean="0"/>
              <a:t>可以</a:t>
            </a:r>
            <a:r>
              <a:rPr lang="zh-CN" altLang="en-US" sz="2800" dirty="0"/>
              <a:t>利用小波变换的这种性质来实现所研究对象的在不同分辨层次下的结构化描述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noFill/>
        </p:spPr>
        <p:txBody>
          <a:bodyPr/>
          <a:lstStyle/>
          <a:p>
            <a:r>
              <a:rPr lang="zh-CN" altLang="en-US" sz="2800" dirty="0"/>
              <a:t>小波逼近</a:t>
            </a:r>
            <a:endParaRPr lang="zh-CN" altLang="en-US" sz="2800" dirty="0">
              <a:latin typeface="黑体" panose="02010609060101010101" pitchFamily="2" charset="-122"/>
              <a:ea typeface="黑体" panose="02010609060101010101" pitchFamily="2" charset="-122"/>
            </a:endParaRPr>
          </a:p>
        </p:txBody>
      </p:sp>
      <p:sp>
        <p:nvSpPr>
          <p:cNvPr id="358403" name="Rectangle 3"/>
          <p:cNvSpPr>
            <a:spLocks noGrp="1" noChangeArrowheads="1"/>
          </p:cNvSpPr>
          <p:nvPr>
            <p:ph type="body" idx="1"/>
          </p:nvPr>
        </p:nvSpPr>
        <p:spPr>
          <a:xfrm>
            <a:off x="228600" y="990600"/>
            <a:ext cx="8569325" cy="5111750"/>
          </a:xfrm>
          <a:noFill/>
        </p:spPr>
        <p:txBody>
          <a:bodyPr/>
          <a:lstStyle/>
          <a:p>
            <a:pPr>
              <a:lnSpc>
                <a:spcPct val="90000"/>
              </a:lnSpc>
            </a:pPr>
            <a:r>
              <a:rPr lang="zh-CN" altLang="en-US" sz="2800" dirty="0"/>
              <a:t>在子空间中小波系数可以很好地表征</a:t>
            </a:r>
            <a:r>
              <a:rPr lang="zh-CN" altLang="en-US" sz="2800" dirty="0" smtClean="0"/>
              <a:t>原始数据特征</a:t>
            </a:r>
            <a:endParaRPr lang="zh-CN" altLang="en-US" sz="2800" dirty="0"/>
          </a:p>
          <a:p>
            <a:pPr>
              <a:lnSpc>
                <a:spcPct val="90000"/>
              </a:lnSpc>
            </a:pPr>
            <a:r>
              <a:rPr lang="zh-CN" altLang="en-US" sz="2800" dirty="0"/>
              <a:t>根据小波变换的理论，在空间中强相关的信号反映在频域中是某些特定区域中能量集中在一起（</a:t>
            </a:r>
            <a:r>
              <a:rPr lang="zh-CN" altLang="en-US" sz="2800" dirty="0">
                <a:solidFill>
                  <a:schemeClr val="folHlink"/>
                </a:solidFill>
              </a:rPr>
              <a:t>或者说是小波系数矩阵的分布具有某种规律</a:t>
            </a:r>
            <a:r>
              <a:rPr lang="zh-CN" altLang="en-US" sz="2800" dirty="0"/>
              <a:t>）。</a:t>
            </a:r>
            <a:r>
              <a:rPr lang="zh-CN" altLang="en-US" sz="2800" dirty="0">
                <a:solidFill>
                  <a:schemeClr val="folHlink"/>
                </a:solidFill>
              </a:rPr>
              <a:t>因而小波系数矩阵可很好地反映天气系统的</a:t>
            </a:r>
            <a:r>
              <a:rPr lang="zh-CN" altLang="en-US" sz="2800" dirty="0" smtClean="0">
                <a:solidFill>
                  <a:schemeClr val="folHlink"/>
                </a:solidFill>
              </a:rPr>
              <a:t>信息结构</a:t>
            </a:r>
            <a:endParaRPr lang="en-US" altLang="zh-CN" sz="2800" dirty="0"/>
          </a:p>
          <a:p>
            <a:pPr>
              <a:lnSpc>
                <a:spcPct val="90000"/>
              </a:lnSpc>
            </a:pPr>
            <a:endParaRPr lang="zh-CN" altLang="en-US" sz="2800" dirty="0"/>
          </a:p>
          <a:p>
            <a:pPr>
              <a:lnSpc>
                <a:spcPct val="90000"/>
              </a:lnSpc>
            </a:pPr>
            <a:r>
              <a:rPr lang="zh-CN" altLang="en-US" sz="2800" dirty="0"/>
              <a:t>小波系数矩阵的数据量还是</a:t>
            </a:r>
            <a:r>
              <a:rPr lang="zh-CN" altLang="en-US" sz="2800" dirty="0" smtClean="0"/>
              <a:t>很大</a:t>
            </a:r>
            <a:r>
              <a:rPr lang="zh-CN" altLang="en-US" sz="2800" dirty="0"/>
              <a:t>，</a:t>
            </a:r>
            <a:r>
              <a:rPr lang="zh-CN" altLang="en-US" sz="2800" dirty="0" smtClean="0"/>
              <a:t>需要</a:t>
            </a:r>
            <a:r>
              <a:rPr lang="zh-CN" altLang="en-US" sz="2800" dirty="0"/>
              <a:t>用更为简洁的方式来表征这些小波系数据</a:t>
            </a:r>
            <a:r>
              <a:rPr lang="zh-CN" altLang="en-US" sz="2800" dirty="0" smtClean="0"/>
              <a:t>矩阵 </a:t>
            </a:r>
            <a:endParaRPr lang="en-US" altLang="zh-CN" sz="2800" dirty="0"/>
          </a:p>
          <a:p>
            <a:pPr>
              <a:lnSpc>
                <a:spcPct val="90000"/>
              </a:lnSpc>
            </a:pPr>
            <a:r>
              <a:rPr lang="zh-CN" altLang="en-US" sz="2800" dirty="0"/>
              <a:t>降维问题有很多解决的途径，其中包括特征抽取、映射以及空间近似（即函数空间中的逼近</a:t>
            </a:r>
            <a:r>
              <a:rPr lang="zh-CN" altLang="en-US" sz="2800" dirty="0" smtClean="0"/>
              <a:t>）</a:t>
            </a:r>
            <a:endParaRPr lang="en-US" altLang="zh-CN" sz="2800" dirty="0" smtClean="0"/>
          </a:p>
          <a:p>
            <a:pPr>
              <a:lnSpc>
                <a:spcPct val="90000"/>
              </a:lnSpc>
            </a:pPr>
            <a:r>
              <a:rPr lang="zh-CN" altLang="en-US" sz="2800" dirty="0"/>
              <a:t>在</a:t>
            </a:r>
            <a:r>
              <a:rPr lang="en-US" altLang="zh-CN" sz="2800" dirty="0"/>
              <a:t>Hilbert</a:t>
            </a:r>
            <a:r>
              <a:rPr lang="zh-CN" altLang="en-US" sz="2800" dirty="0"/>
              <a:t>空间中存在最佳逼近、具有最佳逼近的唯一性，同时有着较好的算法来实现最佳逼近。 </a:t>
            </a:r>
          </a:p>
          <a:p>
            <a:pPr>
              <a:lnSpc>
                <a:spcPct val="90000"/>
              </a:lnSpc>
            </a:pPr>
            <a:endParaRPr lang="zh-CN" altLang="en-US" sz="28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ltLang="zh-CN" b="0">
                <a:solidFill>
                  <a:srgbClr val="FF0000"/>
                </a:solidFill>
                <a:latin typeface="Arial" panose="020B0604020202020204" pitchFamily="34" charset="0"/>
              </a:rPr>
              <a:t>4 Hilbert</a:t>
            </a:r>
            <a:r>
              <a:rPr lang="zh-CN" altLang="en-US" b="0">
                <a:solidFill>
                  <a:srgbClr val="FF0000"/>
                </a:solidFill>
                <a:latin typeface="Arial" panose="020B0604020202020204" pitchFamily="34" charset="0"/>
              </a:rPr>
              <a:t>空间与小波逼近</a:t>
            </a:r>
            <a:endParaRPr lang="zh-CN" altLang="en-US" b="0">
              <a:solidFill>
                <a:srgbClr val="FF0000"/>
              </a:solidFill>
            </a:endParaRPr>
          </a:p>
        </p:txBody>
      </p:sp>
      <p:sp>
        <p:nvSpPr>
          <p:cNvPr id="315395" name="Rectangle 3"/>
          <p:cNvSpPr>
            <a:spLocks noGrp="1" noChangeArrowheads="1"/>
          </p:cNvSpPr>
          <p:nvPr>
            <p:ph type="body" idx="1"/>
          </p:nvPr>
        </p:nvSpPr>
        <p:spPr>
          <a:noFill/>
        </p:spPr>
        <p:txBody>
          <a:bodyPr/>
          <a:lstStyle/>
          <a:p>
            <a:pPr algn="just">
              <a:buFont typeface="Wingdings" panose="05000000000000000000" pitchFamily="2" charset="2"/>
              <a:buNone/>
            </a:pPr>
            <a:r>
              <a:rPr lang="en-US" altLang="zh-CN" b="0" dirty="0" smtClean="0">
                <a:solidFill>
                  <a:srgbClr val="0000FF"/>
                </a:solidFill>
                <a:latin typeface="Arial" panose="020B0604020202020204" pitchFamily="34" charset="0"/>
              </a:rPr>
              <a:t>4.1 </a:t>
            </a:r>
            <a:r>
              <a:rPr lang="zh-CN" altLang="en-US" b="0" dirty="0">
                <a:solidFill>
                  <a:srgbClr val="0000FF"/>
                </a:solidFill>
                <a:latin typeface="Arial" panose="020B0604020202020204" pitchFamily="34" charset="0"/>
              </a:rPr>
              <a:t>状态空间</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4.2 Hilbert</a:t>
            </a:r>
            <a:r>
              <a:rPr lang="zh-CN" altLang="en-US" b="0" dirty="0">
                <a:solidFill>
                  <a:srgbClr val="0000FF"/>
                </a:solidFill>
                <a:latin typeface="Arial" panose="020B0604020202020204" pitchFamily="34" charset="0"/>
              </a:rPr>
              <a:t>空间</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4.3</a:t>
            </a:r>
            <a:r>
              <a:rPr lang="zh-CN" altLang="en-US" b="0" dirty="0">
                <a:solidFill>
                  <a:srgbClr val="0000FF"/>
                </a:solidFill>
                <a:latin typeface="Arial" panose="020B0604020202020204" pitchFamily="34" charset="0"/>
              </a:rPr>
              <a:t>子空间</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4.4  Hilbert</a:t>
            </a:r>
            <a:r>
              <a:rPr lang="zh-CN" altLang="en-US" b="0" dirty="0">
                <a:solidFill>
                  <a:srgbClr val="0000FF"/>
                </a:solidFill>
                <a:latin typeface="Arial" panose="020B0604020202020204" pitchFamily="34" charset="0"/>
              </a:rPr>
              <a:t>空间中的逼近</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4.5  </a:t>
            </a:r>
            <a:r>
              <a:rPr lang="zh-CN" altLang="en-US" b="0" dirty="0">
                <a:solidFill>
                  <a:srgbClr val="0000FF"/>
                </a:solidFill>
                <a:latin typeface="Arial" panose="020B0604020202020204" pitchFamily="34" charset="0"/>
              </a:rPr>
              <a:t>小波逼近</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chemeClr val="hlink"/>
                </a:solidFill>
                <a:latin typeface="Arial" panose="020B0604020202020204" pitchFamily="34" charset="0"/>
              </a:rPr>
              <a:t>4.6  </a:t>
            </a:r>
            <a:r>
              <a:rPr lang="zh-CN" altLang="en-US" b="0" dirty="0">
                <a:solidFill>
                  <a:schemeClr val="hlink"/>
                </a:solidFill>
                <a:latin typeface="Arial" panose="020B0604020202020204" pitchFamily="34" charset="0"/>
              </a:rPr>
              <a:t>一维小波逼近</a:t>
            </a:r>
          </a:p>
          <a:p>
            <a:pPr algn="just">
              <a:buFont typeface="Wingdings" panose="05000000000000000000" pitchFamily="2" charset="2"/>
              <a:buNone/>
            </a:pPr>
            <a:r>
              <a:rPr lang="en-US" altLang="zh-CN" b="0" dirty="0">
                <a:solidFill>
                  <a:srgbClr val="0000FF"/>
                </a:solidFill>
                <a:latin typeface="Arial" panose="020B0604020202020204" pitchFamily="34" charset="0"/>
              </a:rPr>
              <a:t>4.7  </a:t>
            </a:r>
            <a:r>
              <a:rPr lang="zh-CN" altLang="en-US" b="0" dirty="0">
                <a:solidFill>
                  <a:srgbClr val="0000FF"/>
                </a:solidFill>
                <a:latin typeface="Arial" panose="020B0604020202020204" pitchFamily="34" charset="0"/>
              </a:rPr>
              <a:t>二维小波逼近</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4.9 </a:t>
            </a:r>
            <a:r>
              <a:rPr lang="zh-CN" altLang="en-US" b="0" dirty="0">
                <a:solidFill>
                  <a:srgbClr val="0000FF"/>
                </a:solidFill>
                <a:latin typeface="Arial" panose="020B0604020202020204" pitchFamily="34" charset="0"/>
              </a:rPr>
              <a:t>小波分析与知识发现</a:t>
            </a:r>
            <a:endParaRPr lang="zh-CN" altLang="en-US" b="0" dirty="0">
              <a:latin typeface="Arial" panose="020B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838200" y="0"/>
            <a:ext cx="7793038" cy="685800"/>
          </a:xfrm>
        </p:spPr>
        <p:txBody>
          <a:bodyPr/>
          <a:lstStyle/>
          <a:p>
            <a:r>
              <a:rPr lang="zh-CN" altLang="en-US" dirty="0"/>
              <a:t>小波变换</a:t>
            </a:r>
          </a:p>
        </p:txBody>
      </p:sp>
      <p:sp>
        <p:nvSpPr>
          <p:cNvPr id="376835" name="Rectangle 3"/>
          <p:cNvSpPr>
            <a:spLocks noGrp="1" noChangeArrowheads="1"/>
          </p:cNvSpPr>
          <p:nvPr>
            <p:ph type="body" sz="half" idx="1"/>
          </p:nvPr>
        </p:nvSpPr>
        <p:spPr>
          <a:xfrm>
            <a:off x="250825" y="914400"/>
            <a:ext cx="4238625" cy="5791200"/>
          </a:xfrm>
        </p:spPr>
        <p:txBody>
          <a:bodyPr/>
          <a:lstStyle/>
          <a:p>
            <a:endParaRPr lang="zh-CN" altLang="zh-CN" sz="3200"/>
          </a:p>
        </p:txBody>
      </p:sp>
      <p:graphicFrame>
        <p:nvGraphicFramePr>
          <p:cNvPr id="376836" name="Object 4"/>
          <p:cNvGraphicFramePr>
            <a:graphicFrameLocks noGrp="1" noChangeAspect="1"/>
          </p:cNvGraphicFramePr>
          <p:nvPr>
            <p:ph type="clipArt" sz="half" idx="2"/>
          </p:nvPr>
        </p:nvGraphicFramePr>
        <p:xfrm>
          <a:off x="228600" y="533400"/>
          <a:ext cx="8748712" cy="6021387"/>
        </p:xfrm>
        <a:graphic>
          <a:graphicData uri="http://schemas.openxmlformats.org/presentationml/2006/ole">
            <mc:AlternateContent xmlns:mc="http://schemas.openxmlformats.org/markup-compatibility/2006">
              <mc:Choice xmlns:v="urn:schemas-microsoft-com:vml" Requires="v">
                <p:oleObj spid="_x0000_s7232" name="BMP 图象" r:id="rId3" imgW="5772150" imgH="3400425" progId="Paint.Picture">
                  <p:embed/>
                </p:oleObj>
              </mc:Choice>
              <mc:Fallback>
                <p:oleObj name="BMP 图象" r:id="rId3" imgW="5772150" imgH="3400425" progId="Paint.Picture">
                  <p:embed/>
                  <p:pic>
                    <p:nvPicPr>
                      <p:cNvPr id="0" name="图片 72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33400"/>
                        <a:ext cx="8748712" cy="6021387"/>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复杂类型数据</a:t>
            </a:r>
          </a:p>
        </p:txBody>
      </p:sp>
      <p:sp>
        <p:nvSpPr>
          <p:cNvPr id="400387" name="Rectangle 3"/>
          <p:cNvSpPr>
            <a:spLocks noGrp="1" noChangeArrowheads="1"/>
          </p:cNvSpPr>
          <p:nvPr>
            <p:ph type="body" idx="1"/>
          </p:nvPr>
        </p:nvSpPr>
        <p:spPr/>
        <p:txBody>
          <a:bodyPr/>
          <a:lstStyle/>
          <a:p>
            <a:r>
              <a:rPr lang="zh-CN" altLang="en-US" dirty="0" smtClean="0"/>
              <a:t>数据</a:t>
            </a:r>
            <a:r>
              <a:rPr lang="zh-CN" altLang="en-US" dirty="0"/>
              <a:t>知识发现的主要任务是从大量的数据中挖掘出</a:t>
            </a:r>
            <a:r>
              <a:rPr lang="zh-CN" altLang="en-US" dirty="0" smtClean="0"/>
              <a:t>从行业领域角度</a:t>
            </a:r>
            <a:r>
              <a:rPr lang="zh-CN" altLang="en-US" dirty="0"/>
              <a:t>可以理解，并可用于辅助</a:t>
            </a:r>
            <a:r>
              <a:rPr lang="zh-CN" altLang="en-US" dirty="0" smtClean="0"/>
              <a:t>解决实际</a:t>
            </a:r>
            <a:r>
              <a:rPr lang="zh-CN" altLang="en-US" dirty="0"/>
              <a:t>问题的知识和</a:t>
            </a:r>
            <a:r>
              <a:rPr lang="zh-CN" altLang="en-US" dirty="0" smtClean="0"/>
              <a:t>规律：</a:t>
            </a:r>
            <a:endParaRPr lang="en-US" altLang="zh-CN" dirty="0" smtClean="0"/>
          </a:p>
          <a:p>
            <a:pPr lvl="1"/>
            <a:r>
              <a:rPr lang="zh-CN" altLang="en-US" dirty="0"/>
              <a:t>预测、预警、预报、评鉴、推荐、</a:t>
            </a:r>
            <a:r>
              <a:rPr lang="zh-CN" altLang="en-US" dirty="0" smtClean="0"/>
              <a:t>感知等等</a:t>
            </a:r>
            <a:endParaRPr lang="en-US" altLang="zh-CN" dirty="0" smtClean="0"/>
          </a:p>
          <a:p>
            <a:endParaRPr lang="en-US" altLang="zh-CN" dirty="0" smtClean="0"/>
          </a:p>
          <a:p>
            <a:r>
              <a:rPr lang="zh-CN" altLang="en-US" dirty="0" smtClean="0"/>
              <a:t>因而，</a:t>
            </a:r>
            <a:r>
              <a:rPr lang="zh-CN" altLang="en-US" dirty="0"/>
              <a:t>针对复杂类型数据所进行的知识发现理论的研究就不能不</a:t>
            </a:r>
            <a:r>
              <a:rPr lang="zh-CN" altLang="en-US" dirty="0" smtClean="0"/>
              <a:t>考虑领域数据</a:t>
            </a:r>
            <a:r>
              <a:rPr lang="zh-CN" altLang="en-US" dirty="0"/>
              <a:t>所具有的上述</a:t>
            </a:r>
            <a:r>
              <a:rPr lang="zh-CN" altLang="en-US" dirty="0" smtClean="0"/>
              <a:t>特征</a:t>
            </a: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r>
              <a:rPr lang="zh-CN" altLang="en-US" b="0">
                <a:latin typeface="Arial" panose="020B0604020202020204" pitchFamily="34" charset="0"/>
                <a:cs typeface="Arial" panose="020B0604020202020204" pitchFamily="34" charset="0"/>
              </a:rPr>
              <a:t>小波截断近似</a:t>
            </a:r>
          </a:p>
        </p:txBody>
      </p:sp>
      <p:graphicFrame>
        <p:nvGraphicFramePr>
          <p:cNvPr id="328715" name="Object 11"/>
          <p:cNvGraphicFramePr>
            <a:graphicFrameLocks noChangeAspect="1"/>
          </p:cNvGraphicFramePr>
          <p:nvPr/>
        </p:nvGraphicFramePr>
        <p:xfrm>
          <a:off x="304800" y="914400"/>
          <a:ext cx="8458200" cy="5257800"/>
        </p:xfrm>
        <a:graphic>
          <a:graphicData uri="http://schemas.openxmlformats.org/presentationml/2006/ole">
            <mc:AlternateContent xmlns:mc="http://schemas.openxmlformats.org/markup-compatibility/2006">
              <mc:Choice xmlns:v="urn:schemas-microsoft-com:vml" Requires="v">
                <p:oleObj spid="_x0000_s8256" name="BMP 图象" r:id="rId3" imgW="6029325" imgH="3219450" progId="Paint.Picture">
                  <p:embed/>
                </p:oleObj>
              </mc:Choice>
              <mc:Fallback>
                <p:oleObj name="BMP 图象" r:id="rId3" imgW="6029325" imgH="3219450" progId="Paint.Picture">
                  <p:embed/>
                  <p:pic>
                    <p:nvPicPr>
                      <p:cNvPr id="0" name="图片 82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14400"/>
                        <a:ext cx="8458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r>
              <a:rPr lang="zh-CN" altLang="en-US" b="0">
                <a:latin typeface="Arial" panose="020B0604020202020204" pitchFamily="34" charset="0"/>
                <a:cs typeface="Arial" panose="020B0604020202020204" pitchFamily="34" charset="0"/>
              </a:rPr>
              <a:t>小波截断近似</a:t>
            </a:r>
            <a:endParaRPr lang="zh-CN" altLang="en-US"/>
          </a:p>
        </p:txBody>
      </p:sp>
      <p:graphicFrame>
        <p:nvGraphicFramePr>
          <p:cNvPr id="329732" name="Object 4"/>
          <p:cNvGraphicFramePr>
            <a:graphicFrameLocks noChangeAspect="1"/>
          </p:cNvGraphicFramePr>
          <p:nvPr/>
        </p:nvGraphicFramePr>
        <p:xfrm>
          <a:off x="228600" y="1066800"/>
          <a:ext cx="8653463" cy="5310188"/>
        </p:xfrm>
        <a:graphic>
          <a:graphicData uri="http://schemas.openxmlformats.org/presentationml/2006/ole">
            <mc:AlternateContent xmlns:mc="http://schemas.openxmlformats.org/markup-compatibility/2006">
              <mc:Choice xmlns:v="urn:schemas-microsoft-com:vml" Requires="v">
                <p:oleObj spid="_x0000_s9280" name="BMP 图象" r:id="rId3" imgW="5572125" imgH="3419475" progId="Paint.Picture">
                  <p:embed/>
                </p:oleObj>
              </mc:Choice>
              <mc:Fallback>
                <p:oleObj name="BMP 图象" r:id="rId3" imgW="5572125" imgH="3419475" progId="Paint.Picture">
                  <p:embed/>
                  <p:pic>
                    <p:nvPicPr>
                      <p:cNvPr id="0" name="图片 9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66800"/>
                        <a:ext cx="8653463" cy="53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026"/>
          <p:cNvSpPr>
            <a:spLocks noGrp="1" noChangeArrowheads="1"/>
          </p:cNvSpPr>
          <p:nvPr>
            <p:ph type="title"/>
          </p:nvPr>
        </p:nvSpPr>
        <p:spPr/>
        <p:txBody>
          <a:bodyPr/>
          <a:lstStyle/>
          <a:p>
            <a:r>
              <a:rPr lang="zh-CN" altLang="en-US"/>
              <a:t>空间逼近</a:t>
            </a:r>
          </a:p>
        </p:txBody>
      </p:sp>
      <p:sp>
        <p:nvSpPr>
          <p:cNvPr id="330755" name="Rectangle 1027"/>
          <p:cNvSpPr>
            <a:spLocks noGrp="1" noChangeArrowheads="1"/>
          </p:cNvSpPr>
          <p:nvPr>
            <p:ph type="body" idx="1"/>
          </p:nvPr>
        </p:nvSpPr>
        <p:spPr/>
        <p:txBody>
          <a:bodyPr/>
          <a:lstStyle/>
          <a:p>
            <a:pPr>
              <a:lnSpc>
                <a:spcPct val="90000"/>
              </a:lnSpc>
              <a:buFont typeface="Wingdings" panose="05000000000000000000" pitchFamily="2" charset="2"/>
              <a:buNone/>
            </a:pPr>
            <a:r>
              <a:rPr lang="zh-CN" sz="2800" dirty="0"/>
              <a:t>   由信号的谱分析可知，信号的能量和信息集中在信号的低频部分，而噪音和干扰往往表现为高频</a:t>
            </a:r>
            <a:r>
              <a:rPr lang="zh-CN" sz="2800" dirty="0" smtClean="0"/>
              <a:t>信号</a:t>
            </a:r>
            <a:endParaRPr lang="en-US" altLang="zh-CN" sz="2800" dirty="0" smtClean="0"/>
          </a:p>
          <a:p>
            <a:pPr>
              <a:lnSpc>
                <a:spcPct val="90000"/>
              </a:lnSpc>
              <a:buFont typeface="Wingdings" panose="05000000000000000000" pitchFamily="2" charset="2"/>
              <a:buNone/>
            </a:pPr>
            <a:r>
              <a:rPr lang="en-US" altLang="zh-CN" sz="2800" dirty="0"/>
              <a:t> </a:t>
            </a:r>
            <a:r>
              <a:rPr lang="en-US" altLang="zh-CN" sz="2800" dirty="0" smtClean="0"/>
              <a:t>   </a:t>
            </a:r>
          </a:p>
          <a:p>
            <a:pPr>
              <a:lnSpc>
                <a:spcPct val="90000"/>
              </a:lnSpc>
              <a:buFont typeface="Wingdings" panose="05000000000000000000" pitchFamily="2" charset="2"/>
              <a:buNone/>
            </a:pPr>
            <a:r>
              <a:rPr lang="en-US" altLang="zh-CN" sz="2800" dirty="0"/>
              <a:t> </a:t>
            </a:r>
            <a:r>
              <a:rPr lang="en-US" altLang="zh-CN" sz="2800" dirty="0" smtClean="0"/>
              <a:t>  </a:t>
            </a:r>
            <a:r>
              <a:rPr lang="zh-CN" sz="2800" dirty="0" smtClean="0"/>
              <a:t>在</a:t>
            </a:r>
            <a:r>
              <a:rPr lang="zh-CN" sz="2800" dirty="0"/>
              <a:t>时间域中，信号的低频部分对应着信号的发展趋势（或信号的结构），在小波变换中则相应于大尺度的小波变换的低频</a:t>
            </a:r>
            <a:r>
              <a:rPr lang="zh-CN" sz="2800" dirty="0" smtClean="0"/>
              <a:t>系</a:t>
            </a:r>
            <a:endParaRPr lang="en-US" altLang="zh-CN" sz="2800" dirty="0" smtClean="0"/>
          </a:p>
          <a:p>
            <a:pPr>
              <a:lnSpc>
                <a:spcPct val="90000"/>
              </a:lnSpc>
              <a:buFont typeface="Wingdings" panose="05000000000000000000" pitchFamily="2" charset="2"/>
              <a:buNone/>
            </a:pPr>
            <a:r>
              <a:rPr lang="en-US" altLang="zh-CN" sz="2800" dirty="0"/>
              <a:t> </a:t>
            </a:r>
            <a:r>
              <a:rPr lang="en-US" altLang="zh-CN" sz="2800" dirty="0" smtClean="0"/>
              <a:t>   </a:t>
            </a:r>
          </a:p>
          <a:p>
            <a:pPr>
              <a:lnSpc>
                <a:spcPct val="90000"/>
              </a:lnSpc>
              <a:buFont typeface="Wingdings" panose="05000000000000000000" pitchFamily="2" charset="2"/>
              <a:buNone/>
            </a:pPr>
            <a:r>
              <a:rPr lang="en-US" altLang="zh-CN" sz="2800" dirty="0"/>
              <a:t> </a:t>
            </a:r>
            <a:r>
              <a:rPr lang="en-US" altLang="zh-CN" sz="2800" dirty="0" smtClean="0"/>
              <a:t>   </a:t>
            </a:r>
            <a:r>
              <a:rPr lang="zh-CN" sz="2800" dirty="0" smtClean="0"/>
              <a:t>随着</a:t>
            </a:r>
            <a:r>
              <a:rPr lang="zh-CN" sz="2800" dirty="0"/>
              <a:t>尺度的增加时间分辨率的降低，这种发展趋势会一步步被抽取出来。由频域进行分析也可得出同样的结论。</a:t>
            </a:r>
            <a:endParaRPr lang="zh-CN" altLang="en-US" sz="28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zh-CN" altLang="en-US"/>
              <a:t>空间逼近</a:t>
            </a:r>
          </a:p>
        </p:txBody>
      </p:sp>
      <p:sp>
        <p:nvSpPr>
          <p:cNvPr id="429059" name="Rectangle 3"/>
          <p:cNvSpPr>
            <a:spLocks noGrp="1" noChangeArrowheads="1"/>
          </p:cNvSpPr>
          <p:nvPr>
            <p:ph type="body" idx="1"/>
          </p:nvPr>
        </p:nvSpPr>
        <p:spPr/>
        <p:txBody>
          <a:bodyPr/>
          <a:lstStyle/>
          <a:p>
            <a:pPr>
              <a:lnSpc>
                <a:spcPct val="90000"/>
              </a:lnSpc>
              <a:buFont typeface="Wingdings" panose="05000000000000000000" pitchFamily="2" charset="2"/>
              <a:buNone/>
            </a:pPr>
            <a:r>
              <a:rPr lang="zh-CN" sz="2800" dirty="0"/>
              <a:t>   从小波系数的特征分析也可以看出在低频部分包含着信号的主要</a:t>
            </a:r>
            <a:r>
              <a:rPr lang="zh-CN" sz="2800" dirty="0" smtClean="0"/>
              <a:t>能量</a:t>
            </a:r>
            <a:endParaRPr lang="en-US" altLang="zh-CN" sz="2800" dirty="0"/>
          </a:p>
          <a:p>
            <a:pPr>
              <a:lnSpc>
                <a:spcPct val="90000"/>
              </a:lnSpc>
              <a:buFont typeface="Wingdings" panose="05000000000000000000" pitchFamily="2" charset="2"/>
              <a:buNone/>
            </a:pPr>
            <a:endParaRPr lang="en-US" altLang="zh-CN" sz="2800" dirty="0" smtClean="0"/>
          </a:p>
          <a:p>
            <a:pPr>
              <a:lnSpc>
                <a:spcPct val="90000"/>
              </a:lnSpc>
              <a:buFont typeface="Wingdings" panose="05000000000000000000" pitchFamily="2" charset="2"/>
              <a:buNone/>
            </a:pPr>
            <a:r>
              <a:rPr lang="en-US" altLang="zh-CN" sz="2800" dirty="0"/>
              <a:t> </a:t>
            </a:r>
            <a:r>
              <a:rPr lang="en-US" altLang="zh-CN" sz="2800" dirty="0" smtClean="0"/>
              <a:t>  </a:t>
            </a:r>
            <a:r>
              <a:rPr lang="zh-CN" sz="2800" dirty="0" smtClean="0"/>
              <a:t>我们</a:t>
            </a:r>
            <a:r>
              <a:rPr lang="zh-CN" sz="2800" dirty="0"/>
              <a:t>可以根据需要选取不同分解层次的低频部分来对原始空间进行抽象概括，不同的分解层次的概括程度各不相同，与之相应所需要的小波系数的个数也不</a:t>
            </a:r>
            <a:r>
              <a:rPr lang="zh-CN" sz="2800" dirty="0" smtClean="0"/>
              <a:t>相同</a:t>
            </a:r>
            <a:endParaRPr lang="en-US" altLang="zh-CN" sz="2800" dirty="0"/>
          </a:p>
          <a:p>
            <a:pPr>
              <a:lnSpc>
                <a:spcPct val="90000"/>
              </a:lnSpc>
              <a:buFont typeface="Wingdings" panose="05000000000000000000" pitchFamily="2" charset="2"/>
              <a:buNone/>
            </a:pPr>
            <a:endParaRPr lang="en-US" altLang="zh-CN" sz="2800" dirty="0" smtClean="0"/>
          </a:p>
          <a:p>
            <a:pPr>
              <a:lnSpc>
                <a:spcPct val="90000"/>
              </a:lnSpc>
              <a:buFont typeface="Wingdings" panose="05000000000000000000" pitchFamily="2" charset="2"/>
              <a:buNone/>
            </a:pPr>
            <a:r>
              <a:rPr lang="en-US" altLang="zh-CN" sz="2800" dirty="0"/>
              <a:t> </a:t>
            </a:r>
            <a:r>
              <a:rPr lang="en-US" altLang="zh-CN" sz="2800" dirty="0" smtClean="0"/>
              <a:t>  </a:t>
            </a:r>
            <a:r>
              <a:rPr lang="zh-CN" sz="2800" dirty="0" smtClean="0"/>
              <a:t>分解</a:t>
            </a:r>
            <a:r>
              <a:rPr lang="zh-CN" sz="2800" dirty="0"/>
              <a:t>层次高，抽象程度高，相应的小波系数也少。因而小波变换还可实现信息的压缩，即用小波空间中的较少的数据来表征和和描述原始空间，即空间逼近。</a:t>
            </a:r>
            <a:r>
              <a:rPr lang="zh-CN" altLang="en-US" sz="2800" dirty="0"/>
              <a:t>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en-US" altLang="zh-CN" b="0">
                <a:solidFill>
                  <a:srgbClr val="0000FF"/>
                </a:solidFill>
                <a:latin typeface="Arial" panose="020B0604020202020204" pitchFamily="34" charset="0"/>
              </a:rPr>
              <a:t>4 Hilbert</a:t>
            </a:r>
            <a:r>
              <a:rPr lang="zh-CN" altLang="en-US" b="0">
                <a:solidFill>
                  <a:srgbClr val="0000FF"/>
                </a:solidFill>
                <a:latin typeface="Arial" panose="020B0604020202020204" pitchFamily="34" charset="0"/>
              </a:rPr>
              <a:t>空间与小波逼近</a:t>
            </a:r>
            <a:endParaRPr lang="zh-CN" altLang="en-US" b="0"/>
          </a:p>
        </p:txBody>
      </p:sp>
      <p:sp>
        <p:nvSpPr>
          <p:cNvPr id="316419" name="Rectangle 3"/>
          <p:cNvSpPr>
            <a:spLocks noGrp="1" noChangeArrowheads="1"/>
          </p:cNvSpPr>
          <p:nvPr>
            <p:ph type="body" idx="1"/>
          </p:nvPr>
        </p:nvSpPr>
        <p:spPr>
          <a:noFill/>
        </p:spPr>
        <p:txBody>
          <a:bodyPr/>
          <a:lstStyle/>
          <a:p>
            <a:pPr algn="just">
              <a:buFont typeface="Wingdings" panose="05000000000000000000" pitchFamily="2" charset="2"/>
              <a:buNone/>
            </a:pPr>
            <a:r>
              <a:rPr lang="en-US" altLang="zh-CN" b="0" dirty="0" smtClean="0">
                <a:solidFill>
                  <a:srgbClr val="0000FF"/>
                </a:solidFill>
                <a:latin typeface="Arial" panose="020B0604020202020204" pitchFamily="34" charset="0"/>
              </a:rPr>
              <a:t>4.1 </a:t>
            </a:r>
            <a:r>
              <a:rPr lang="zh-CN" altLang="en-US" b="0" dirty="0">
                <a:solidFill>
                  <a:srgbClr val="0000FF"/>
                </a:solidFill>
                <a:latin typeface="Arial" panose="020B0604020202020204" pitchFamily="34" charset="0"/>
              </a:rPr>
              <a:t>状态空间</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4.2 Hilbert</a:t>
            </a:r>
            <a:r>
              <a:rPr lang="zh-CN" altLang="en-US" b="0" dirty="0">
                <a:solidFill>
                  <a:srgbClr val="0000FF"/>
                </a:solidFill>
                <a:latin typeface="Arial" panose="020B0604020202020204" pitchFamily="34" charset="0"/>
              </a:rPr>
              <a:t>空间</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4.3</a:t>
            </a:r>
            <a:r>
              <a:rPr lang="zh-CN" altLang="en-US" b="0" dirty="0">
                <a:solidFill>
                  <a:srgbClr val="0000FF"/>
                </a:solidFill>
                <a:latin typeface="Arial" panose="020B0604020202020204" pitchFamily="34" charset="0"/>
              </a:rPr>
              <a:t>子空间</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4.4  Hilbert</a:t>
            </a:r>
            <a:r>
              <a:rPr lang="zh-CN" altLang="en-US" b="0" dirty="0">
                <a:solidFill>
                  <a:srgbClr val="0000FF"/>
                </a:solidFill>
                <a:latin typeface="Arial" panose="020B0604020202020204" pitchFamily="34" charset="0"/>
              </a:rPr>
              <a:t>空间中的逼近</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4.5  </a:t>
            </a:r>
            <a:r>
              <a:rPr lang="zh-CN" altLang="en-US" b="0" dirty="0">
                <a:solidFill>
                  <a:srgbClr val="0000FF"/>
                </a:solidFill>
                <a:latin typeface="Arial" panose="020B0604020202020204" pitchFamily="34" charset="0"/>
              </a:rPr>
              <a:t>小波逼近</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rgbClr val="0000FF"/>
                </a:solidFill>
                <a:latin typeface="Arial" panose="020B0604020202020204" pitchFamily="34" charset="0"/>
              </a:rPr>
              <a:t>4.6  </a:t>
            </a:r>
            <a:r>
              <a:rPr lang="zh-CN" altLang="en-US" b="0" dirty="0">
                <a:solidFill>
                  <a:srgbClr val="0000FF"/>
                </a:solidFill>
                <a:latin typeface="Arial" panose="020B0604020202020204" pitchFamily="34" charset="0"/>
              </a:rPr>
              <a:t>一维小波逼近</a:t>
            </a:r>
            <a:endParaRPr lang="zh-CN" altLang="en-US" b="0" dirty="0">
              <a:latin typeface="Arial" panose="020B0604020202020204" pitchFamily="34" charset="0"/>
            </a:endParaRPr>
          </a:p>
          <a:p>
            <a:pPr algn="just">
              <a:buFont typeface="Wingdings" panose="05000000000000000000" pitchFamily="2" charset="2"/>
              <a:buNone/>
            </a:pPr>
            <a:r>
              <a:rPr lang="en-US" altLang="zh-CN" b="0" dirty="0">
                <a:solidFill>
                  <a:schemeClr val="hlink"/>
                </a:solidFill>
                <a:latin typeface="Arial" panose="020B0604020202020204" pitchFamily="34" charset="0"/>
              </a:rPr>
              <a:t>4.7  </a:t>
            </a:r>
            <a:r>
              <a:rPr lang="zh-CN" altLang="en-US" b="0" dirty="0">
                <a:solidFill>
                  <a:schemeClr val="hlink"/>
                </a:solidFill>
                <a:latin typeface="Arial" panose="020B0604020202020204" pitchFamily="34" charset="0"/>
              </a:rPr>
              <a:t>二维小波逼近</a:t>
            </a:r>
          </a:p>
          <a:p>
            <a:pPr algn="just">
              <a:buFont typeface="Wingdings" panose="05000000000000000000" pitchFamily="2" charset="2"/>
              <a:buNone/>
            </a:pPr>
            <a:r>
              <a:rPr lang="en-US" altLang="zh-CN" b="0" dirty="0">
                <a:solidFill>
                  <a:srgbClr val="0000FF"/>
                </a:solidFill>
                <a:latin typeface="Arial" panose="020B0604020202020204" pitchFamily="34" charset="0"/>
              </a:rPr>
              <a:t>4.9 </a:t>
            </a:r>
            <a:r>
              <a:rPr lang="zh-CN" altLang="en-US" b="0" dirty="0">
                <a:solidFill>
                  <a:srgbClr val="0000FF"/>
                </a:solidFill>
                <a:latin typeface="Arial" panose="020B0604020202020204" pitchFamily="34" charset="0"/>
              </a:rPr>
              <a:t>小波分析与知识发现</a:t>
            </a:r>
            <a:endParaRPr lang="zh-CN" altLang="en-US" b="0" dirty="0">
              <a:latin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zh-CN" altLang="en-US" sz="2800"/>
              <a:t>二维小波近似</a:t>
            </a:r>
          </a:p>
        </p:txBody>
      </p:sp>
      <p:sp>
        <p:nvSpPr>
          <p:cNvPr id="300035" name="Rectangle 3"/>
          <p:cNvSpPr>
            <a:spLocks noGrp="1" noChangeArrowheads="1"/>
          </p:cNvSpPr>
          <p:nvPr>
            <p:ph type="body" idx="1"/>
          </p:nvPr>
        </p:nvSpPr>
        <p:spPr/>
        <p:txBody>
          <a:bodyPr/>
          <a:lstStyle/>
          <a:p>
            <a:pPr>
              <a:lnSpc>
                <a:spcPct val="90000"/>
              </a:lnSpc>
            </a:pPr>
            <a:r>
              <a:rPr lang="zh-CN" altLang="en-US" sz="2800" dirty="0"/>
              <a:t>在复杂类型数据的分析和处理中，二维数据所占比重很大，如二维数据场、图形、图像、文本以及视频数据等。</a:t>
            </a:r>
          </a:p>
          <a:p>
            <a:pPr>
              <a:lnSpc>
                <a:spcPct val="90000"/>
              </a:lnSpc>
            </a:pPr>
            <a:r>
              <a:rPr lang="zh-CN" altLang="en-US" sz="2800" dirty="0"/>
              <a:t>不同的二维小波逼近方法效果有所不同，其中主要有基于张量积的小波逼近和小波包分析。</a:t>
            </a:r>
          </a:p>
          <a:p>
            <a:pPr>
              <a:lnSpc>
                <a:spcPct val="90000"/>
              </a:lnSpc>
            </a:pPr>
            <a:r>
              <a:rPr lang="zh-CN" altLang="en-US" sz="2800" dirty="0"/>
              <a:t>基于张量积的二维小波逼近是通过一维小波函数和尺度函数经过张量积变换得到，即在小波分解过程中逐步分解不同尺度的低频部分。</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zh-CN" altLang="en-US"/>
              <a:t>二维小波近似</a:t>
            </a:r>
          </a:p>
        </p:txBody>
      </p:sp>
      <p:sp>
        <p:nvSpPr>
          <p:cNvPr id="430083" name="Rectangle 3"/>
          <p:cNvSpPr>
            <a:spLocks noGrp="1" noChangeArrowheads="1"/>
          </p:cNvSpPr>
          <p:nvPr>
            <p:ph type="body" idx="1"/>
          </p:nvPr>
        </p:nvSpPr>
        <p:spPr/>
        <p:txBody>
          <a:bodyPr/>
          <a:lstStyle/>
          <a:p>
            <a:pPr>
              <a:lnSpc>
                <a:spcPct val="90000"/>
              </a:lnSpc>
            </a:pPr>
            <a:r>
              <a:rPr lang="zh-CN" altLang="en-US" sz="2800" dirty="0"/>
              <a:t>张量积法的优点是对于信号的边缘效果有较好的处理，计算速度快。缺点是高频部分信息损失较大。</a:t>
            </a:r>
          </a:p>
          <a:p>
            <a:pPr>
              <a:lnSpc>
                <a:spcPct val="90000"/>
              </a:lnSpc>
            </a:pPr>
            <a:r>
              <a:rPr lang="zh-CN" altLang="en-US" sz="2800" dirty="0"/>
              <a:t>小波包能够为信号提供一种更加精细分析，将信号的频带进行多层次的划分，对在张量积的二维小波逼近中没有细分的高频部分进一步分解，并能够根据被分析的信号的特征自适应地选择相应的频带，使之于信号的频谱相适应，从而提高了时频</a:t>
            </a:r>
            <a:r>
              <a:rPr lang="zh-CN" altLang="en-US" sz="2800" dirty="0" smtClean="0"/>
              <a:t>分辨率</a:t>
            </a:r>
            <a:endParaRPr lang="en-US" altLang="zh-CN" sz="2800" dirty="0" smtClean="0"/>
          </a:p>
          <a:p>
            <a:pPr>
              <a:lnSpc>
                <a:spcPct val="90000"/>
              </a:lnSpc>
            </a:pPr>
            <a:r>
              <a:rPr lang="zh-CN" altLang="en-US" sz="2800" dirty="0" smtClean="0"/>
              <a:t>缺点</a:t>
            </a:r>
            <a:r>
              <a:rPr lang="zh-CN" altLang="en-US" sz="2800" dirty="0"/>
              <a:t>是计算量较大，因而对于具有实时性要求的大量数据的处理来说其适应性较差。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noFill/>
        </p:spPr>
        <p:txBody>
          <a:bodyPr/>
          <a:lstStyle/>
          <a:p>
            <a:r>
              <a:rPr lang="en-US" altLang="zh-CN" b="0">
                <a:latin typeface="Times New Roman" panose="02020603050405020304"/>
              </a:rPr>
              <a:t>——</a:t>
            </a:r>
            <a:r>
              <a:rPr lang="zh-CN" altLang="en-US" sz="2400" b="0"/>
              <a:t>小波空间逼近</a:t>
            </a:r>
          </a:p>
        </p:txBody>
      </p:sp>
      <p:grpSp>
        <p:nvGrpSpPr>
          <p:cNvPr id="355331" name="Group 3"/>
          <p:cNvGrpSpPr/>
          <p:nvPr/>
        </p:nvGrpSpPr>
        <p:grpSpPr bwMode="auto">
          <a:xfrm>
            <a:off x="212725" y="802592"/>
            <a:ext cx="8893175" cy="5329237"/>
            <a:chOff x="1985" y="2297"/>
            <a:chExt cx="8460" cy="3432"/>
          </a:xfrm>
        </p:grpSpPr>
        <p:pic>
          <p:nvPicPr>
            <p:cNvPr id="355332" name="Picture 4" descr="wavepr0602D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5" y="2297"/>
              <a:ext cx="3780" cy="2757"/>
            </a:xfrm>
            <a:prstGeom prst="rect">
              <a:avLst/>
            </a:prstGeom>
            <a:noFill/>
            <a:extLst>
              <a:ext uri="{909E8E84-426E-40DD-AFC4-6F175D3DCCD1}">
                <a14:hiddenFill xmlns:a14="http://schemas.microsoft.com/office/drawing/2010/main">
                  <a:solidFill>
                    <a:srgbClr val="FFFFFF"/>
                  </a:solidFill>
                </a14:hiddenFill>
              </a:ext>
            </a:extLst>
          </p:spPr>
        </p:pic>
        <p:pic>
          <p:nvPicPr>
            <p:cNvPr id="355333" name="Picture 5" descr="wavepr0603D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 y="2297"/>
              <a:ext cx="3960" cy="2835"/>
            </a:xfrm>
            <a:prstGeom prst="rect">
              <a:avLst/>
            </a:prstGeom>
            <a:noFill/>
            <a:extLst>
              <a:ext uri="{909E8E84-426E-40DD-AFC4-6F175D3DCCD1}">
                <a14:hiddenFill xmlns:a14="http://schemas.microsoft.com/office/drawing/2010/main">
                  <a:solidFill>
                    <a:srgbClr val="FFFFFF"/>
                  </a:solidFill>
                </a14:hiddenFill>
              </a:ext>
            </a:extLst>
          </p:spPr>
        </p:pic>
        <p:sp>
          <p:nvSpPr>
            <p:cNvPr id="355334" name="Text Box 6"/>
            <p:cNvSpPr txBox="1">
              <a:spLocks noChangeArrowheads="1"/>
            </p:cNvSpPr>
            <p:nvPr/>
          </p:nvSpPr>
          <p:spPr bwMode="auto">
            <a:xfrm>
              <a:off x="1985" y="5417"/>
              <a:ext cx="414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spcBef>
                  <a:spcPct val="0"/>
                </a:spcBef>
                <a:buClrTx/>
                <a:buSzTx/>
                <a:buFontTx/>
                <a:buNone/>
              </a:pPr>
              <a:r>
                <a:rPr kumimoji="0" lang="zh-CN" altLang="en-US" sz="1000">
                  <a:latin typeface="Times New Roman" panose="02020603050405020304" pitchFamily="18" charset="0"/>
                  <a:cs typeface="Times New Roman" panose="02020603050405020304" pitchFamily="18" charset="0"/>
                </a:rPr>
                <a:t>图</a:t>
              </a:r>
              <a:r>
                <a:rPr kumimoji="0" lang="en-US" altLang="zh-CN" sz="1000">
                  <a:latin typeface="Times New Roman" panose="02020603050405020304" pitchFamily="18" charset="0"/>
                  <a:cs typeface="Times New Roman" panose="02020603050405020304" pitchFamily="18" charset="0"/>
                </a:rPr>
                <a:t>4.2 </a:t>
              </a:r>
              <a:r>
                <a:rPr kumimoji="0" lang="zh-CN" altLang="en-US" sz="1000">
                  <a:latin typeface="Times New Roman" panose="02020603050405020304" pitchFamily="18" charset="0"/>
                  <a:cs typeface="Times New Roman" panose="02020603050405020304" pitchFamily="18" charset="0"/>
                </a:rPr>
                <a:t>原始气象数据（气压场）</a:t>
              </a:r>
              <a:r>
                <a:rPr kumimoji="0" lang="en-US" altLang="zh-CN" sz="1000">
                  <a:latin typeface="Times New Roman" panose="02020603050405020304" pitchFamily="18" charset="0"/>
                  <a:cs typeface="Times New Roman" panose="02020603050405020304" pitchFamily="18" charset="0"/>
                </a:rPr>
                <a:t>3</a:t>
              </a:r>
              <a:r>
                <a:rPr kumimoji="0" lang="zh-CN" altLang="en-US" sz="1000">
                  <a:latin typeface="Times New Roman" panose="02020603050405020304" pitchFamily="18" charset="0"/>
                  <a:cs typeface="Times New Roman" panose="02020603050405020304" pitchFamily="18" charset="0"/>
                </a:rPr>
                <a:t>维可视化</a:t>
              </a:r>
              <a:endParaRPr kumimoji="0" lang="zh-CN" altLang="en-US" sz="1800">
                <a:latin typeface="Arial" panose="020B0604020202020204" pitchFamily="34" charset="0"/>
              </a:endParaRPr>
            </a:p>
          </p:txBody>
        </p:sp>
        <p:sp>
          <p:nvSpPr>
            <p:cNvPr id="355335" name="Text Box 7"/>
            <p:cNvSpPr txBox="1">
              <a:spLocks noChangeArrowheads="1"/>
            </p:cNvSpPr>
            <p:nvPr/>
          </p:nvSpPr>
          <p:spPr bwMode="auto">
            <a:xfrm>
              <a:off x="6485" y="5417"/>
              <a:ext cx="396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spcBef>
                  <a:spcPct val="0"/>
                </a:spcBef>
                <a:buClrTx/>
                <a:buSzTx/>
                <a:buFontTx/>
                <a:buNone/>
              </a:pPr>
              <a:r>
                <a:rPr kumimoji="0" lang="zh-CN" altLang="en-US" sz="1000">
                  <a:latin typeface="Times New Roman" panose="02020603050405020304" pitchFamily="18" charset="0"/>
                  <a:cs typeface="Times New Roman" panose="02020603050405020304" pitchFamily="18" charset="0"/>
                </a:rPr>
                <a:t>图 </a:t>
              </a:r>
              <a:r>
                <a:rPr kumimoji="0" lang="en-US" altLang="zh-CN" sz="1000">
                  <a:latin typeface="Times New Roman" panose="02020603050405020304" pitchFamily="18" charset="0"/>
                  <a:cs typeface="Times New Roman" panose="02020603050405020304" pitchFamily="18" charset="0"/>
                </a:rPr>
                <a:t>4.3 </a:t>
              </a:r>
              <a:r>
                <a:rPr kumimoji="0" lang="zh-CN" altLang="en-US" sz="1000">
                  <a:latin typeface="Times New Roman" panose="02020603050405020304" pitchFamily="18" charset="0"/>
                  <a:cs typeface="Times New Roman" panose="02020603050405020304" pitchFamily="18" charset="0"/>
                </a:rPr>
                <a:t>原始气象数据（气压场）</a:t>
              </a:r>
              <a:r>
                <a:rPr kumimoji="0" lang="en-US" altLang="zh-CN" sz="1000">
                  <a:latin typeface="Times New Roman" panose="02020603050405020304" pitchFamily="18" charset="0"/>
                  <a:cs typeface="Times New Roman" panose="02020603050405020304" pitchFamily="18" charset="0"/>
                </a:rPr>
                <a:t>2</a:t>
              </a:r>
              <a:r>
                <a:rPr kumimoji="0" lang="zh-CN" altLang="en-US" sz="1000">
                  <a:latin typeface="Times New Roman" panose="02020603050405020304" pitchFamily="18" charset="0"/>
                  <a:cs typeface="Times New Roman" panose="02020603050405020304" pitchFamily="18" charset="0"/>
                </a:rPr>
                <a:t>维可视化</a:t>
              </a:r>
              <a:endParaRPr kumimoji="0" lang="zh-CN" altLang="en-US" sz="1800">
                <a:latin typeface="Arial" panose="020B0604020202020204" pitchFamily="34" charset="0"/>
              </a:endParaRPr>
            </a:p>
          </p:txBody>
        </p:sp>
      </p:grpSp>
      <p:sp>
        <p:nvSpPr>
          <p:cNvPr id="355336" name="Rectangle 8"/>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
        <p:nvSpPr>
          <p:cNvPr id="355337" name="Rectangle 9"/>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
        <p:nvSpPr>
          <p:cNvPr id="355338" name="Rectangle 10"/>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
        <p:nvSpPr>
          <p:cNvPr id="355339" name="Rectangle 11"/>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a:noFill/>
        </p:spPr>
        <p:txBody>
          <a:bodyPr/>
          <a:lstStyle/>
          <a:p>
            <a:r>
              <a:rPr lang="en-US" altLang="zh-CN" b="0">
                <a:latin typeface="Times New Roman" panose="02020603050405020304"/>
              </a:rPr>
              <a:t>——</a:t>
            </a:r>
            <a:r>
              <a:rPr lang="zh-CN" altLang="en-US" sz="2400" b="0"/>
              <a:t>小波空间逼近</a:t>
            </a:r>
          </a:p>
        </p:txBody>
      </p:sp>
      <p:grpSp>
        <p:nvGrpSpPr>
          <p:cNvPr id="377859" name="Group 3"/>
          <p:cNvGrpSpPr/>
          <p:nvPr/>
        </p:nvGrpSpPr>
        <p:grpSpPr bwMode="auto">
          <a:xfrm>
            <a:off x="384175" y="838200"/>
            <a:ext cx="8604250" cy="5256212"/>
            <a:chOff x="1805" y="6041"/>
            <a:chExt cx="9000" cy="3588"/>
          </a:xfrm>
        </p:grpSpPr>
        <p:pic>
          <p:nvPicPr>
            <p:cNvPr id="377860" name="Picture 4" descr="wpr060dec_4_a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 y="6041"/>
              <a:ext cx="4500" cy="3133"/>
            </a:xfrm>
            <a:prstGeom prst="rect">
              <a:avLst/>
            </a:prstGeom>
            <a:noFill/>
            <a:extLst>
              <a:ext uri="{909E8E84-426E-40DD-AFC4-6F175D3DCCD1}">
                <a14:hiddenFill xmlns:a14="http://schemas.microsoft.com/office/drawing/2010/main">
                  <a:solidFill>
                    <a:srgbClr val="FFFFFF"/>
                  </a:solidFill>
                </a14:hiddenFill>
              </a:ext>
            </a:extLst>
          </p:spPr>
        </p:pic>
        <p:pic>
          <p:nvPicPr>
            <p:cNvPr id="377861" name="Picture 5" descr="wpr060dec_4_h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5" y="6041"/>
              <a:ext cx="4680" cy="3070"/>
            </a:xfrm>
            <a:prstGeom prst="rect">
              <a:avLst/>
            </a:prstGeom>
            <a:noFill/>
            <a:extLst>
              <a:ext uri="{909E8E84-426E-40DD-AFC4-6F175D3DCCD1}">
                <a14:hiddenFill xmlns:a14="http://schemas.microsoft.com/office/drawing/2010/main">
                  <a:solidFill>
                    <a:srgbClr val="FFFFFF"/>
                  </a:solidFill>
                </a14:hiddenFill>
              </a:ext>
            </a:extLst>
          </p:spPr>
        </p:pic>
        <p:sp>
          <p:nvSpPr>
            <p:cNvPr id="377862" name="Text Box 6"/>
            <p:cNvSpPr txBox="1">
              <a:spLocks noChangeArrowheads="1"/>
            </p:cNvSpPr>
            <p:nvPr/>
          </p:nvSpPr>
          <p:spPr bwMode="auto">
            <a:xfrm>
              <a:off x="2345" y="9161"/>
              <a:ext cx="378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spcBef>
                  <a:spcPct val="0"/>
                </a:spcBef>
                <a:buClrTx/>
                <a:buSzTx/>
                <a:buFontTx/>
                <a:buNone/>
              </a:pPr>
              <a:r>
                <a:rPr kumimoji="0" lang="zh-CN" altLang="en-US" sz="1000">
                  <a:latin typeface="Times New Roman" panose="02020603050405020304" pitchFamily="18" charset="0"/>
                  <a:cs typeface="Times New Roman" panose="02020603050405020304" pitchFamily="18" charset="0"/>
                </a:rPr>
                <a:t>图 </a:t>
              </a:r>
              <a:r>
                <a:rPr kumimoji="0" lang="en-US" altLang="zh-CN" sz="1000">
                  <a:latin typeface="Times New Roman" panose="02020603050405020304" pitchFamily="18" charset="0"/>
                  <a:cs typeface="Times New Roman" panose="02020603050405020304" pitchFamily="18" charset="0"/>
                </a:rPr>
                <a:t>4.4</a:t>
              </a:r>
              <a:r>
                <a:rPr kumimoji="0" lang="zh-CN" altLang="en-US" sz="1000">
                  <a:latin typeface="Times New Roman" panose="02020603050405020304" pitchFamily="18" charset="0"/>
                  <a:cs typeface="Times New Roman" panose="02020603050405020304" pitchFamily="18" charset="0"/>
                </a:rPr>
                <a:t>气象数据小波分解（系数</a:t>
              </a:r>
              <a:r>
                <a:rPr kumimoji="0" lang="en-US" altLang="zh-CN" sz="1000">
                  <a:latin typeface="Times New Roman" panose="02020603050405020304" pitchFamily="18" charset="0"/>
                  <a:cs typeface="Times New Roman" panose="02020603050405020304" pitchFamily="18" charset="0"/>
                </a:rPr>
                <a:t>A1</a:t>
              </a:r>
              <a:r>
                <a:rPr kumimoji="0" lang="zh-CN" altLang="en-US" sz="1000">
                  <a:latin typeface="Times New Roman" panose="02020603050405020304" pitchFamily="18" charset="0"/>
                  <a:cs typeface="Times New Roman" panose="02020603050405020304" pitchFamily="18" charset="0"/>
                </a:rPr>
                <a:t>）</a:t>
              </a:r>
              <a:endParaRPr kumimoji="0" lang="zh-CN" altLang="en-US" sz="1800">
                <a:latin typeface="Arial" panose="020B0604020202020204" pitchFamily="34" charset="0"/>
              </a:endParaRPr>
            </a:p>
          </p:txBody>
        </p:sp>
        <p:sp>
          <p:nvSpPr>
            <p:cNvPr id="377863" name="Text Box 7"/>
            <p:cNvSpPr txBox="1">
              <a:spLocks noChangeArrowheads="1"/>
            </p:cNvSpPr>
            <p:nvPr/>
          </p:nvSpPr>
          <p:spPr bwMode="auto">
            <a:xfrm>
              <a:off x="6665" y="9161"/>
              <a:ext cx="378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spcBef>
                  <a:spcPct val="0"/>
                </a:spcBef>
                <a:buClrTx/>
                <a:buSzTx/>
                <a:buFontTx/>
                <a:buNone/>
              </a:pPr>
              <a:r>
                <a:rPr kumimoji="0" lang="zh-CN" altLang="en-US" sz="1000">
                  <a:latin typeface="Times New Roman" panose="02020603050405020304" pitchFamily="18" charset="0"/>
                  <a:cs typeface="Times New Roman" panose="02020603050405020304" pitchFamily="18" charset="0"/>
                </a:rPr>
                <a:t>图 </a:t>
              </a:r>
              <a:r>
                <a:rPr kumimoji="0" lang="en-US" altLang="zh-CN" sz="1000">
                  <a:latin typeface="Times New Roman" panose="02020603050405020304" pitchFamily="18" charset="0"/>
                  <a:cs typeface="Times New Roman" panose="02020603050405020304" pitchFamily="18" charset="0"/>
                </a:rPr>
                <a:t>4.5</a:t>
              </a:r>
              <a:r>
                <a:rPr kumimoji="0" lang="zh-CN" altLang="en-US" sz="1000">
                  <a:latin typeface="Times New Roman" panose="02020603050405020304" pitchFamily="18" charset="0"/>
                  <a:cs typeface="Times New Roman" panose="02020603050405020304" pitchFamily="18" charset="0"/>
                </a:rPr>
                <a:t>气象数据小波分解（系数</a:t>
              </a:r>
              <a:r>
                <a:rPr kumimoji="0" lang="en-US" altLang="zh-CN" sz="1000">
                  <a:latin typeface="Times New Roman" panose="02020603050405020304" pitchFamily="18" charset="0"/>
                  <a:cs typeface="Times New Roman" panose="02020603050405020304" pitchFamily="18" charset="0"/>
                </a:rPr>
                <a:t>H1</a:t>
              </a:r>
              <a:r>
                <a:rPr kumimoji="0" lang="zh-CN" altLang="en-US" sz="1000">
                  <a:latin typeface="Times New Roman" panose="02020603050405020304" pitchFamily="18" charset="0"/>
                  <a:cs typeface="Times New Roman" panose="02020603050405020304" pitchFamily="18" charset="0"/>
                </a:rPr>
                <a:t>）</a:t>
              </a:r>
              <a:endParaRPr kumimoji="0" lang="zh-CN" altLang="en-US" sz="1800">
                <a:latin typeface="Arial" panose="020B0604020202020204" pitchFamily="34" charset="0"/>
              </a:endParaRPr>
            </a:p>
          </p:txBody>
        </p:sp>
      </p:grpSp>
      <p:sp>
        <p:nvSpPr>
          <p:cNvPr id="377864" name="Rectangle 8"/>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
        <p:nvSpPr>
          <p:cNvPr id="377865" name="Rectangle 9"/>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
        <p:nvSpPr>
          <p:cNvPr id="377866" name="Rectangle 10"/>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
        <p:nvSpPr>
          <p:cNvPr id="377867" name="Rectangle 11"/>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a:noFill/>
        </p:spPr>
        <p:txBody>
          <a:bodyPr/>
          <a:lstStyle/>
          <a:p>
            <a:r>
              <a:rPr lang="en-US" altLang="zh-CN" sz="2800" dirty="0">
                <a:latin typeface="+mn-ea"/>
                <a:ea typeface="+mn-ea"/>
              </a:rPr>
              <a:t>——</a:t>
            </a:r>
            <a:r>
              <a:rPr lang="zh-CN" altLang="en-US" sz="2800" dirty="0">
                <a:latin typeface="+mn-ea"/>
                <a:ea typeface="+mn-ea"/>
              </a:rPr>
              <a:t>小波空间逼近</a:t>
            </a:r>
          </a:p>
        </p:txBody>
      </p:sp>
      <p:grpSp>
        <p:nvGrpSpPr>
          <p:cNvPr id="378883" name="Group 3"/>
          <p:cNvGrpSpPr/>
          <p:nvPr/>
        </p:nvGrpSpPr>
        <p:grpSpPr bwMode="auto">
          <a:xfrm>
            <a:off x="250825" y="1125538"/>
            <a:ext cx="8642350" cy="5184775"/>
            <a:chOff x="1625" y="9629"/>
            <a:chExt cx="9360" cy="3588"/>
          </a:xfrm>
        </p:grpSpPr>
        <p:pic>
          <p:nvPicPr>
            <p:cNvPr id="378884" name="Picture 4" descr="wpr060dec_4_v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 y="9629"/>
              <a:ext cx="4860" cy="3207"/>
            </a:xfrm>
            <a:prstGeom prst="rect">
              <a:avLst/>
            </a:prstGeom>
            <a:noFill/>
            <a:extLst>
              <a:ext uri="{909E8E84-426E-40DD-AFC4-6F175D3DCCD1}">
                <a14:hiddenFill xmlns:a14="http://schemas.microsoft.com/office/drawing/2010/main">
                  <a:solidFill>
                    <a:srgbClr val="FFFFFF"/>
                  </a:solidFill>
                </a14:hiddenFill>
              </a:ext>
            </a:extLst>
          </p:spPr>
        </p:pic>
        <p:pic>
          <p:nvPicPr>
            <p:cNvPr id="378885" name="Picture 5" descr="wpr060dec_4_d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5" y="9629"/>
              <a:ext cx="4860" cy="3284"/>
            </a:xfrm>
            <a:prstGeom prst="rect">
              <a:avLst/>
            </a:prstGeom>
            <a:noFill/>
            <a:extLst>
              <a:ext uri="{909E8E84-426E-40DD-AFC4-6F175D3DCCD1}">
                <a14:hiddenFill xmlns:a14="http://schemas.microsoft.com/office/drawing/2010/main">
                  <a:solidFill>
                    <a:srgbClr val="FFFFFF"/>
                  </a:solidFill>
                </a14:hiddenFill>
              </a:ext>
            </a:extLst>
          </p:spPr>
        </p:pic>
        <p:sp>
          <p:nvSpPr>
            <p:cNvPr id="378886" name="Text Box 6"/>
            <p:cNvSpPr txBox="1">
              <a:spLocks noChangeArrowheads="1"/>
            </p:cNvSpPr>
            <p:nvPr/>
          </p:nvSpPr>
          <p:spPr bwMode="auto">
            <a:xfrm>
              <a:off x="2165" y="12905"/>
              <a:ext cx="378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spcBef>
                  <a:spcPct val="0"/>
                </a:spcBef>
                <a:buClrTx/>
                <a:buSzTx/>
                <a:buFontTx/>
                <a:buNone/>
              </a:pPr>
              <a:r>
                <a:rPr kumimoji="0" lang="zh-CN" altLang="en-US" sz="1000">
                  <a:latin typeface="Times New Roman" panose="02020603050405020304" pitchFamily="18" charset="0"/>
                  <a:cs typeface="Times New Roman" panose="02020603050405020304" pitchFamily="18" charset="0"/>
                </a:rPr>
                <a:t>图 </a:t>
              </a:r>
              <a:r>
                <a:rPr kumimoji="0" lang="en-US" altLang="zh-CN" sz="1000">
                  <a:latin typeface="Times New Roman" panose="02020603050405020304" pitchFamily="18" charset="0"/>
                  <a:cs typeface="Times New Roman" panose="02020603050405020304" pitchFamily="18" charset="0"/>
                </a:rPr>
                <a:t>4.6</a:t>
              </a:r>
              <a:r>
                <a:rPr kumimoji="0" lang="zh-CN" altLang="en-US" sz="1000">
                  <a:latin typeface="Times New Roman" panose="02020603050405020304" pitchFamily="18" charset="0"/>
                  <a:cs typeface="Times New Roman" panose="02020603050405020304" pitchFamily="18" charset="0"/>
                </a:rPr>
                <a:t>气象数据小波分解（系数</a:t>
              </a:r>
              <a:r>
                <a:rPr kumimoji="0" lang="en-US" altLang="zh-CN" sz="1000">
                  <a:latin typeface="Times New Roman" panose="02020603050405020304" pitchFamily="18" charset="0"/>
                  <a:cs typeface="Times New Roman" panose="02020603050405020304" pitchFamily="18" charset="0"/>
                </a:rPr>
                <a:t>V1</a:t>
              </a:r>
              <a:r>
                <a:rPr kumimoji="0" lang="zh-CN" altLang="en-US" sz="1000">
                  <a:latin typeface="Times New Roman" panose="02020603050405020304" pitchFamily="18" charset="0"/>
                  <a:cs typeface="Times New Roman" panose="02020603050405020304" pitchFamily="18" charset="0"/>
                </a:rPr>
                <a:t>）</a:t>
              </a:r>
              <a:endParaRPr kumimoji="0" lang="zh-CN" altLang="en-US" sz="1800">
                <a:latin typeface="Arial" panose="020B0604020202020204" pitchFamily="34" charset="0"/>
              </a:endParaRPr>
            </a:p>
          </p:txBody>
        </p:sp>
        <p:sp>
          <p:nvSpPr>
            <p:cNvPr id="378887" name="Text Box 7"/>
            <p:cNvSpPr txBox="1">
              <a:spLocks noChangeArrowheads="1"/>
            </p:cNvSpPr>
            <p:nvPr/>
          </p:nvSpPr>
          <p:spPr bwMode="auto">
            <a:xfrm>
              <a:off x="7025" y="12905"/>
              <a:ext cx="360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spcBef>
                  <a:spcPct val="0"/>
                </a:spcBef>
                <a:buClrTx/>
                <a:buSzTx/>
                <a:buFontTx/>
                <a:buNone/>
              </a:pPr>
              <a:r>
                <a:rPr kumimoji="0" lang="zh-CN" altLang="en-US" sz="1000">
                  <a:latin typeface="Times New Roman" panose="02020603050405020304" pitchFamily="18" charset="0"/>
                  <a:cs typeface="Times New Roman" panose="02020603050405020304" pitchFamily="18" charset="0"/>
                </a:rPr>
                <a:t>图 </a:t>
              </a:r>
              <a:r>
                <a:rPr kumimoji="0" lang="en-US" altLang="zh-CN" sz="1000">
                  <a:latin typeface="Times New Roman" panose="02020603050405020304" pitchFamily="18" charset="0"/>
                  <a:cs typeface="Times New Roman" panose="02020603050405020304" pitchFamily="18" charset="0"/>
                </a:rPr>
                <a:t>4.7</a:t>
              </a:r>
              <a:r>
                <a:rPr kumimoji="0" lang="zh-CN" altLang="en-US" sz="1000">
                  <a:latin typeface="Times New Roman" panose="02020603050405020304" pitchFamily="18" charset="0"/>
                  <a:cs typeface="Times New Roman" panose="02020603050405020304" pitchFamily="18" charset="0"/>
                </a:rPr>
                <a:t>气象数据小波分解（系数</a:t>
              </a:r>
              <a:r>
                <a:rPr kumimoji="0" lang="en-US" altLang="zh-CN" sz="1000">
                  <a:latin typeface="Times New Roman" panose="02020603050405020304" pitchFamily="18" charset="0"/>
                  <a:cs typeface="Times New Roman" panose="02020603050405020304" pitchFamily="18" charset="0"/>
                </a:rPr>
                <a:t>D1</a:t>
              </a:r>
              <a:r>
                <a:rPr kumimoji="0" lang="zh-CN" altLang="en-US" sz="1000">
                  <a:latin typeface="Times New Roman" panose="02020603050405020304" pitchFamily="18" charset="0"/>
                  <a:cs typeface="Times New Roman" panose="02020603050405020304" pitchFamily="18" charset="0"/>
                </a:rPr>
                <a:t>）</a:t>
              </a:r>
              <a:endParaRPr kumimoji="0" lang="zh-CN" altLang="en-US" sz="1800">
                <a:latin typeface="Arial" panose="020B0604020202020204" pitchFamily="34" charset="0"/>
              </a:endParaRPr>
            </a:p>
          </p:txBody>
        </p:sp>
      </p:grpSp>
      <p:sp>
        <p:nvSpPr>
          <p:cNvPr id="378888" name="Rectangle 8"/>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
        <p:nvSpPr>
          <p:cNvPr id="378889" name="Rectangle 9"/>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
        <p:nvSpPr>
          <p:cNvPr id="378890" name="Rectangle 10"/>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
        <p:nvSpPr>
          <p:cNvPr id="378891" name="Rectangle 11"/>
          <p:cNvSpPr>
            <a:spLocks noChangeArrowheads="1"/>
          </p:cNvSpPr>
          <p:nvPr/>
        </p:nvSpPr>
        <p:spPr bwMode="auto">
          <a:xfrm>
            <a:off x="114300" y="224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buClrTx/>
              <a:buSzTx/>
              <a:buFontTx/>
              <a:buNone/>
            </a:pPr>
            <a:endParaRPr kumimoji="0" lang="zh-CN" altLang="zh-CN" sz="1800">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6290</Words>
  <Application>Microsoft Office PowerPoint</Application>
  <PresentationFormat>全屏显示(4:3)</PresentationFormat>
  <Paragraphs>570</Paragraphs>
  <Slides>121</Slides>
  <Notes>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7</vt:i4>
      </vt:variant>
      <vt:variant>
        <vt:lpstr>幻灯片标题</vt:lpstr>
      </vt:variant>
      <vt:variant>
        <vt:i4>121</vt:i4>
      </vt:variant>
    </vt:vector>
  </HeadingPairs>
  <TitlesOfParts>
    <vt:vector size="135" baseType="lpstr">
      <vt:lpstr>黑体</vt:lpstr>
      <vt:lpstr>宋体</vt:lpstr>
      <vt:lpstr>Arial</vt:lpstr>
      <vt:lpstr>Tahoma</vt:lpstr>
      <vt:lpstr>Times New Roman</vt:lpstr>
      <vt:lpstr>Wingdings</vt:lpstr>
      <vt:lpstr>自定义设计方案</vt:lpstr>
      <vt:lpstr>Image</vt:lpstr>
      <vt:lpstr>Visio</vt:lpstr>
      <vt:lpstr>Equation</vt:lpstr>
      <vt:lpstr>BMP 图象</vt:lpstr>
      <vt:lpstr>图表</vt:lpstr>
      <vt:lpstr>位图图像</vt:lpstr>
      <vt:lpstr>Microsoft Visio 2000/2002 Drawing</vt:lpstr>
      <vt:lpstr>数据挖掘与知识发现 （基于认知的复杂数据对象的知识发现技术）</vt:lpstr>
      <vt:lpstr>气象系统</vt:lpstr>
      <vt:lpstr>气象系统</vt:lpstr>
      <vt:lpstr>气象系统</vt:lpstr>
      <vt:lpstr>气象数据</vt:lpstr>
      <vt:lpstr>气象数据</vt:lpstr>
      <vt:lpstr>复杂类型数据</vt:lpstr>
      <vt:lpstr>复杂类型数据</vt:lpstr>
      <vt:lpstr>复杂类型数据</vt:lpstr>
      <vt:lpstr>复杂类型数据挖掘思想</vt:lpstr>
      <vt:lpstr>复杂类型数据挖掘思想</vt:lpstr>
      <vt:lpstr>复杂类型数据挖掘思想</vt:lpstr>
      <vt:lpstr>气象数据挖据思想</vt:lpstr>
      <vt:lpstr>气象数据挖据思想</vt:lpstr>
      <vt:lpstr>气象数据挖据思想</vt:lpstr>
      <vt:lpstr>气象数据挖据思想</vt:lpstr>
      <vt:lpstr>天气系统的混沌特征</vt:lpstr>
      <vt:lpstr>天气系统</vt:lpstr>
      <vt:lpstr>天气系统</vt:lpstr>
      <vt:lpstr>天气系统</vt:lpstr>
      <vt:lpstr>天气系统</vt:lpstr>
      <vt:lpstr>天气系统</vt:lpstr>
      <vt:lpstr>混沌系统——描述天气系统 </vt:lpstr>
      <vt:lpstr>混沌系统——共性特征</vt:lpstr>
      <vt:lpstr>混沌系统——共性特征</vt:lpstr>
      <vt:lpstr>混沌系统——Lorenz混沌系统</vt:lpstr>
      <vt:lpstr>混沌系统—— Lorenz混沌系统</vt:lpstr>
      <vt:lpstr>混沌系统——Lorenz混沌系统</vt:lpstr>
      <vt:lpstr>混沌系统——Lorenz混沌系统</vt:lpstr>
      <vt:lpstr> Lorenz混沌仿真 </vt:lpstr>
      <vt:lpstr> Lorenz 混沌在X-Y平面上的奇异吸引子 </vt:lpstr>
      <vt:lpstr>天气系统的复杂性</vt:lpstr>
      <vt:lpstr>天气系统的复杂性</vt:lpstr>
      <vt:lpstr>天气系统的复杂性</vt:lpstr>
      <vt:lpstr>天气系统——回归性</vt:lpstr>
      <vt:lpstr>天气系统——回归性</vt:lpstr>
      <vt:lpstr>状态空间中具有相似特征的状态集合 </vt:lpstr>
      <vt:lpstr>天气系统——稳定性</vt:lpstr>
      <vt:lpstr>天气系统——稳定性</vt:lpstr>
      <vt:lpstr>天气系统——稳定性</vt:lpstr>
      <vt:lpstr>天气系统——稳定性</vt:lpstr>
      <vt:lpstr> Lorenz系统的3个状态变量的初始混沌序列 </vt:lpstr>
      <vt:lpstr>天气系统——稳定性</vt:lpstr>
      <vt:lpstr>天气系统——可预测性</vt:lpstr>
      <vt:lpstr>天气系统——可预测性 </vt:lpstr>
      <vt:lpstr>天气系统——可预测性 </vt:lpstr>
      <vt:lpstr>天气系统——可预测性</vt:lpstr>
      <vt:lpstr>气象知识的表示</vt:lpstr>
      <vt:lpstr>模式 </vt:lpstr>
      <vt:lpstr>模式 </vt:lpstr>
      <vt:lpstr>认知与模式 </vt:lpstr>
      <vt:lpstr>认知与模式 </vt:lpstr>
      <vt:lpstr>认知与模式 </vt:lpstr>
      <vt:lpstr>认知与模式 </vt:lpstr>
      <vt:lpstr>认知与模式 </vt:lpstr>
      <vt:lpstr>PowerPoint 演示文稿</vt:lpstr>
      <vt:lpstr>PowerPoint 演示文稿</vt:lpstr>
      <vt:lpstr>模式定义</vt:lpstr>
      <vt:lpstr>模式定义</vt:lpstr>
      <vt:lpstr>模式形式化定义</vt:lpstr>
      <vt:lpstr>模式的知识表征能力</vt:lpstr>
      <vt:lpstr>模式的知识表征能力</vt:lpstr>
      <vt:lpstr>模式的知识表征能力</vt:lpstr>
      <vt:lpstr>模式的知识表征能力</vt:lpstr>
      <vt:lpstr>模式操作</vt:lpstr>
      <vt:lpstr>模式操作</vt:lpstr>
      <vt:lpstr>模式操作</vt:lpstr>
      <vt:lpstr>模式操作</vt:lpstr>
      <vt:lpstr>PowerPoint 演示文稿</vt:lpstr>
      <vt:lpstr>3 气象知识的表示</vt:lpstr>
      <vt:lpstr>系统与结构</vt:lpstr>
      <vt:lpstr>PowerPoint 演示文稿</vt:lpstr>
      <vt:lpstr>Hilbert空间</vt:lpstr>
      <vt:lpstr>Hilbert空间</vt:lpstr>
      <vt:lpstr>Hilbert空间</vt:lpstr>
      <vt:lpstr>Hilbert空间中的定理</vt:lpstr>
      <vt:lpstr>子空间</vt:lpstr>
      <vt:lpstr>子空间——线性映射</vt:lpstr>
      <vt:lpstr>子空间——同态映射</vt:lpstr>
      <vt:lpstr>小波变换</vt:lpstr>
      <vt:lpstr>小波变换</vt:lpstr>
      <vt:lpstr>小波变换</vt:lpstr>
      <vt:lpstr>小波变换</vt:lpstr>
      <vt:lpstr>PowerPoint 演示文稿</vt:lpstr>
      <vt:lpstr>小波逼近</vt:lpstr>
      <vt:lpstr>小波逼近</vt:lpstr>
      <vt:lpstr>小波逼近</vt:lpstr>
      <vt:lpstr>4 Hilbert空间与小波逼近</vt:lpstr>
      <vt:lpstr>小波变换</vt:lpstr>
      <vt:lpstr>小波截断近似</vt:lpstr>
      <vt:lpstr>小波截断近似</vt:lpstr>
      <vt:lpstr>空间逼近</vt:lpstr>
      <vt:lpstr>空间逼近</vt:lpstr>
      <vt:lpstr>4 Hilbert空间与小波逼近</vt:lpstr>
      <vt:lpstr>二维小波近似</vt:lpstr>
      <vt:lpstr>二维小波近似</vt:lpstr>
      <vt:lpstr>——小波空间逼近</vt:lpstr>
      <vt:lpstr>——小波空间逼近</vt:lpstr>
      <vt:lpstr>——小波空间逼近</vt:lpstr>
      <vt:lpstr>基于小波矩阵的模式</vt:lpstr>
      <vt:lpstr>模式的特点</vt:lpstr>
      <vt:lpstr>4 Hilbert空间与小波逼近</vt:lpstr>
      <vt:lpstr>小波适于处理：</vt:lpstr>
      <vt:lpstr>8 气象数据的知识发现</vt:lpstr>
      <vt:lpstr>相似性</vt:lpstr>
      <vt:lpstr>相似天气系统中的相似</vt:lpstr>
      <vt:lpstr>相似性定义</vt:lpstr>
      <vt:lpstr>相似模式</vt:lpstr>
      <vt:lpstr>相似性测度</vt:lpstr>
      <vt:lpstr>——相似模式实例</vt:lpstr>
      <vt:lpstr>——相似模式实例</vt:lpstr>
      <vt:lpstr>——相似模式实例</vt:lpstr>
      <vt:lpstr>相似模式知识发现框架</vt:lpstr>
      <vt:lpstr>相似模式检索结构</vt:lpstr>
      <vt:lpstr>预测</vt:lpstr>
      <vt:lpstr>预测方法</vt:lpstr>
      <vt:lpstr>天气系统的预测</vt:lpstr>
      <vt:lpstr>动态局部预测模型</vt:lpstr>
      <vt:lpstr>PowerPoint 演示文稿</vt:lpstr>
      <vt:lpstr>需要进一步解决的问题</vt:lpstr>
      <vt:lpstr>需要进一步解决的问题</vt:lpstr>
    </vt:vector>
  </TitlesOfParts>
  <Company>KMT Software,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Coins And Clouds</dc:title>
  <dc:creator>KMT Software, Inc.</dc:creator>
  <cp:keywords>exciting online presentation communicate impactful exchange information broadcast collaborate on-screen projector white</cp:keywords>
  <dc:description>This template is ideal for your finance related presentations.</dc:description>
  <cp:lastModifiedBy>Administrator</cp:lastModifiedBy>
  <cp:revision>523</cp:revision>
  <dcterms:created xsi:type="dcterms:W3CDTF">1999-05-14T23:51:00Z</dcterms:created>
  <dcterms:modified xsi:type="dcterms:W3CDTF">2016-12-21T04:16:07Z</dcterms:modified>
  <cp:category>Finance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vt:lpwstr>Coins And Clouds</vt:lpwstr>
  </property>
  <property fmtid="{D5CDD505-2E9C-101B-9397-08002B2CF9AE}" pid="3" name="Style">
    <vt:lpwstr>P</vt:lpwstr>
  </property>
  <property fmtid="{D5CDD505-2E9C-101B-9397-08002B2CF9AE}" pid="4" name="Folder">
    <vt:lpwstr>Finance</vt:lpwstr>
  </property>
  <property fmtid="{D5CDD505-2E9C-101B-9397-08002B2CF9AE}" pid="5" name="Attribution">
    <vt:lpwstr>Copyright © 2005 KMT Software, Inc.</vt:lpwstr>
  </property>
  <property fmtid="{D5CDD505-2E9C-101B-9397-08002B2CF9AE}" pid="6" name="KSOProductBuildVer">
    <vt:lpwstr>2052-10.1.0.5975</vt:lpwstr>
  </property>
</Properties>
</file>